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10" r:id="rId1"/>
  </p:sldMasterIdLst>
  <p:notesMasterIdLst>
    <p:notesMasterId r:id="rId31"/>
  </p:notesMasterIdLst>
  <p:handoutMasterIdLst>
    <p:handoutMasterId r:id="rId32"/>
  </p:handoutMasterIdLst>
  <p:sldIdLst>
    <p:sldId id="256" r:id="rId2"/>
    <p:sldId id="258" r:id="rId3"/>
    <p:sldId id="257" r:id="rId4"/>
    <p:sldId id="275" r:id="rId5"/>
    <p:sldId id="265" r:id="rId6"/>
    <p:sldId id="263" r:id="rId7"/>
    <p:sldId id="264" r:id="rId8"/>
    <p:sldId id="266" r:id="rId9"/>
    <p:sldId id="283" r:id="rId10"/>
    <p:sldId id="282" r:id="rId11"/>
    <p:sldId id="267" r:id="rId12"/>
    <p:sldId id="284" r:id="rId13"/>
    <p:sldId id="285" r:id="rId14"/>
    <p:sldId id="269" r:id="rId15"/>
    <p:sldId id="286" r:id="rId16"/>
    <p:sldId id="268" r:id="rId17"/>
    <p:sldId id="288" r:id="rId18"/>
    <p:sldId id="279" r:id="rId19"/>
    <p:sldId id="289" r:id="rId20"/>
    <p:sldId id="270" r:id="rId21"/>
    <p:sldId id="290" r:id="rId22"/>
    <p:sldId id="271" r:id="rId23"/>
    <p:sldId id="277" r:id="rId24"/>
    <p:sldId id="278" r:id="rId25"/>
    <p:sldId id="272" r:id="rId26"/>
    <p:sldId id="281" r:id="rId27"/>
    <p:sldId id="273" r:id="rId28"/>
    <p:sldId id="280" r:id="rId29"/>
    <p:sldId id="274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46598" autoAdjust="0"/>
  </p:normalViewPr>
  <p:slideViewPr>
    <p:cSldViewPr snapToGrid="0" snapToObjects="1">
      <p:cViewPr>
        <p:scale>
          <a:sx n="68" d="100"/>
          <a:sy n="68" d="100"/>
        </p:scale>
        <p:origin x="-1232" y="-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notesMaster" Target="notesMasters/notesMaster1.xml"/><Relationship Id="rId32" Type="http://schemas.openxmlformats.org/officeDocument/2006/relationships/handoutMaster" Target="handoutMasters/handout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interSettings" Target="printerSettings/printerSettings1.bin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EFD2F1-800F-784F-BCF6-4A86A8DDC6AC}" type="datetimeFigureOut">
              <a:rPr lang="en-US" smtClean="0"/>
              <a:t>12/15/13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D14F2B-14CA-4F4A-97AD-51AC6D190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351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BB839C-B179-8543-B8CC-C5A504C03034}" type="datetimeFigureOut">
              <a:rPr lang="en-US" smtClean="0"/>
              <a:t>12/15/13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C53CF3-F18A-284F-AC93-86DB2CEDDF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346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C53CF3-F18A-284F-AC93-86DB2CEDDF1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7655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C53CF3-F18A-284F-AC93-86DB2CEDDF1D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7147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C53CF3-F18A-284F-AC93-86DB2CEDDF1D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7147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C53CF3-F18A-284F-AC93-86DB2CEDDF1D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7147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C53CF3-F18A-284F-AC93-86DB2CEDDF1D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7147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C53CF3-F18A-284F-AC93-86DB2CEDDF1D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71470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C53CF3-F18A-284F-AC93-86DB2CEDDF1D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71470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C53CF3-F18A-284F-AC93-86DB2CEDDF1D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74760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C53CF3-F18A-284F-AC93-86DB2CEDDF1D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71470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C53CF3-F18A-284F-AC93-86DB2CEDDF1D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71470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C53CF3-F18A-284F-AC93-86DB2CEDDF1D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7147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40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C53CF3-F18A-284F-AC93-86DB2CEDDF1D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74760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C53CF3-F18A-284F-AC93-86DB2CEDDF1D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74760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C53CF3-F18A-284F-AC93-86DB2CEDDF1D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71470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C53CF3-F18A-284F-AC93-86DB2CEDDF1D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74760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C53CF3-F18A-284F-AC93-86DB2CEDDF1D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71470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C53CF3-F18A-284F-AC93-86DB2CEDDF1D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71470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C53CF3-F18A-284F-AC93-86DB2CEDDF1D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74760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C53CF3-F18A-284F-AC93-86DB2CEDDF1D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74760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C53CF3-F18A-284F-AC93-86DB2CEDDF1D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74760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C53CF3-F18A-284F-AC93-86DB2CEDDF1D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74760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C53CF3-F18A-284F-AC93-86DB2CEDDF1D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7476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C53CF3-F18A-284F-AC93-86DB2CEDDF1D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7927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C53CF3-F18A-284F-AC93-86DB2CEDDF1D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7927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C53CF3-F18A-284F-AC93-86DB2CEDDF1D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7476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C53CF3-F18A-284F-AC93-86DB2CEDDF1D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7147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C53CF3-F18A-284F-AC93-86DB2CEDDF1D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7476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C53CF3-F18A-284F-AC93-86DB2CEDDF1D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7147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10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C53CF3-F18A-284F-AC93-86DB2CEDDF1D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7147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352B6CAD-1116-4245-8C4F-813EF398A9BF}" type="datetimeFigureOut">
              <a:rPr lang="en-US" smtClean="0"/>
              <a:t>12/15/13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24388" y="2286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B6CAD-1116-4245-8C4F-813EF398A9BF}" type="datetimeFigureOut">
              <a:rPr lang="en-US" smtClean="0"/>
              <a:t>12/15/13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8FB23-BC43-514A-B639-A1A9D093B0B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B6CAD-1116-4245-8C4F-813EF398A9BF}" type="datetimeFigureOut">
              <a:rPr lang="en-US" smtClean="0"/>
              <a:t>12/15/13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8FB23-BC43-514A-B639-A1A9D093B0B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B6CAD-1116-4245-8C4F-813EF398A9BF}" type="datetimeFigureOut">
              <a:rPr lang="en-US" smtClean="0"/>
              <a:t>12/15/13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8FB23-BC43-514A-B639-A1A9D093B0B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352B6CAD-1116-4245-8C4F-813EF398A9BF}" type="datetimeFigureOut">
              <a:rPr lang="en-US" smtClean="0"/>
              <a:t>12/15/13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305" y="6423585"/>
            <a:ext cx="3316941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352B6CAD-1116-4245-8C4F-813EF398A9BF}" type="datetimeFigureOut">
              <a:rPr lang="en-US" smtClean="0"/>
              <a:t>12/15/13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8FB23-BC43-514A-B639-A1A9D093B0B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990110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B6CAD-1116-4245-8C4F-813EF398A9BF}" type="datetimeFigureOut">
              <a:rPr lang="en-US" smtClean="0"/>
              <a:t>12/15/13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8FB23-BC43-514A-B639-A1A9D093B0B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327212" y="4632792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4" y="228600"/>
            <a:ext cx="6387167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12262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52B6CAD-1116-4245-8C4F-813EF398A9BF}" type="datetimeFigureOut">
              <a:rPr lang="en-US" smtClean="0"/>
              <a:t>12/15/13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46481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8FB23-BC43-514A-B639-A1A9D093B0B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52B6CAD-1116-4245-8C4F-813EF398A9BF}" type="datetimeFigureOut">
              <a:rPr lang="en-US" smtClean="0"/>
              <a:t>12/15/13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25907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8FB23-BC43-514A-B639-A1A9D093B0B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4624388" y="4534726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352B6CAD-1116-4245-8C4F-813EF398A9BF}" type="datetimeFigureOut">
              <a:rPr lang="en-US" smtClean="0"/>
              <a:t>12/15/13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8FB23-BC43-514A-B639-A1A9D093B0B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750361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B6CAD-1116-4245-8C4F-813EF398A9BF}" type="datetimeFigureOut">
              <a:rPr lang="en-US" smtClean="0"/>
              <a:t>12/15/13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8FB23-BC43-514A-B639-A1A9D093B0B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B6CAD-1116-4245-8C4F-813EF398A9BF}" type="datetimeFigureOut">
              <a:rPr lang="en-US" smtClean="0"/>
              <a:t>12/15/13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8FB23-BC43-514A-B639-A1A9D093B0B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B6CAD-1116-4245-8C4F-813EF398A9BF}" type="datetimeFigureOut">
              <a:rPr lang="en-US" smtClean="0"/>
              <a:t>12/15/13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8FB23-BC43-514A-B639-A1A9D093B0B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 rot="16200000">
            <a:off x="8593111" y="561668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B6CAD-1116-4245-8C4F-813EF398A9BF}" type="datetimeFigureOut">
              <a:rPr lang="en-US" smtClean="0"/>
              <a:t>12/15/13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8FB23-BC43-514A-B639-A1A9D093B0B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352B6CAD-1116-4245-8C4F-813EF398A9BF}" type="datetimeFigureOut">
              <a:rPr lang="en-US" smtClean="0"/>
              <a:t>12/15/13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tIns="45720" rIns="45720" anchor="t">
            <a:noAutofit/>
          </a:bodyPr>
          <a:lstStyle>
            <a:lvl1pPr marL="0" indent="0" algn="ctr">
              <a:spcBef>
                <a:spcPts val="600"/>
              </a:spcBef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8907" y="228600"/>
            <a:ext cx="820093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 anchorCtr="0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906" y="6248774"/>
            <a:ext cx="1474694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352B6CAD-1116-4245-8C4F-813EF398A9BF}" type="datetimeFigureOut">
              <a:rPr lang="en-US" smtClean="0"/>
              <a:t>12/15/13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774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774"/>
            <a:ext cx="554038" cy="365125"/>
          </a:xfrm>
        </p:spPr>
        <p:txBody>
          <a:bodyPr/>
          <a:lstStyle/>
          <a:p>
            <a:fld id="{7598FB23-BC43-514A-B639-A1A9D093B0B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003612" y="3110754"/>
            <a:ext cx="26090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B6CAD-1116-4245-8C4F-813EF398A9BF}" type="datetimeFigureOut">
              <a:rPr lang="en-US" smtClean="0"/>
              <a:t>12/15/13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8FB23-BC43-514A-B639-A1A9D093B0B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TextBox 11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B6CAD-1116-4245-8C4F-813EF398A9BF}" type="datetimeFigureOut">
              <a:rPr lang="en-US" smtClean="0"/>
              <a:t>12/15/13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8FB23-BC43-514A-B639-A1A9D093B0B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B6CAD-1116-4245-8C4F-813EF398A9BF}" type="datetimeFigureOut">
              <a:rPr lang="en-US" smtClean="0"/>
              <a:t>12/15/13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4" name="Rectangle 13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fld id="{7598FB23-BC43-514A-B639-A1A9D093B0B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B6CAD-1116-4245-8C4F-813EF398A9BF}" type="datetimeFigureOut">
              <a:rPr lang="en-US" smtClean="0"/>
              <a:t>12/15/13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8FB23-BC43-514A-B639-A1A9D093B0B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352B6CAD-1116-4245-8C4F-813EF398A9BF}" type="datetimeFigureOut">
              <a:rPr lang="en-US" smtClean="0"/>
              <a:t>12/15/13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7598FB23-BC43-514A-B639-A1A9D093B0B0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1" r:id="rId1"/>
    <p:sldLayoutId id="2147483912" r:id="rId2"/>
    <p:sldLayoutId id="2147483913" r:id="rId3"/>
    <p:sldLayoutId id="2147483914" r:id="rId4"/>
    <p:sldLayoutId id="2147483915" r:id="rId5"/>
    <p:sldLayoutId id="2147483916" r:id="rId6"/>
    <p:sldLayoutId id="2147483917" r:id="rId7"/>
    <p:sldLayoutId id="2147483918" r:id="rId8"/>
    <p:sldLayoutId id="2147483919" r:id="rId9"/>
    <p:sldLayoutId id="2147483920" r:id="rId10"/>
    <p:sldLayoutId id="2147483921" r:id="rId11"/>
    <p:sldLayoutId id="2147483922" r:id="rId12"/>
    <p:sldLayoutId id="2147483923" r:id="rId13"/>
    <p:sldLayoutId id="2147483924" r:id="rId14"/>
    <p:sldLayoutId id="2147483925" r:id="rId15"/>
    <p:sldLayoutId id="2147483926" r:id="rId16"/>
    <p:sldLayoutId id="2147483927" r:id="rId17"/>
    <p:sldLayoutId id="2147483928" r:id="rId18"/>
    <p:sldLayoutId id="2147483929" r:id="rId19"/>
    <p:sldLayoutId id="2147483930" r:id="rId20"/>
  </p:sldLayoutIdLst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Relationship Id="rId3" Type="http://schemas.openxmlformats.org/officeDocument/2006/relationships/hyperlink" Target="https://www.broadinstitute.org/careers/careers" TargetMode="Externa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hyperlink" Target="http://www.thefreedictionary.com/plan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Project Manager as a Value Role in IT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6061" y="5639569"/>
            <a:ext cx="5183139" cy="748553"/>
          </a:xfrm>
        </p:spPr>
        <p:txBody>
          <a:bodyPr>
            <a:normAutofit fontScale="92500" lnSpcReduction="10000"/>
          </a:bodyPr>
          <a:lstStyle/>
          <a:p>
            <a:pPr algn="r"/>
            <a:endParaRPr lang="en-US" dirty="0" smtClean="0"/>
          </a:p>
          <a:p>
            <a:pPr algn="r"/>
            <a:r>
              <a:rPr lang="en-US" dirty="0" smtClean="0"/>
              <a:t>Cathleen Bonner, Manager of IT Projects and Portfolio</a:t>
            </a:r>
          </a:p>
          <a:p>
            <a:pPr algn="r"/>
            <a:r>
              <a:rPr lang="en-US" dirty="0" smtClean="0"/>
              <a:t>The Broad Institute of MIT and Harvard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16499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IT </a:t>
            </a:r>
            <a:r>
              <a:rPr lang="en-US" sz="3200" dirty="0" smtClean="0"/>
              <a:t>definition </a:t>
            </a:r>
            <a:r>
              <a:rPr lang="en-US" sz="3200" dirty="0"/>
              <a:t>of q</a:t>
            </a:r>
            <a:r>
              <a:rPr lang="en-US" sz="3200" dirty="0" smtClean="0"/>
              <a:t>ualification for project/plan Status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Is there a clear and active sponsor and/or client?</a:t>
            </a:r>
          </a:p>
          <a:p>
            <a:r>
              <a:rPr lang="en-US" dirty="0"/>
              <a:t>Is there a definite beginning and definite end of this endeavor</a:t>
            </a:r>
            <a:r>
              <a:rPr lang="en-US" dirty="0" smtClean="0"/>
              <a:t>?</a:t>
            </a:r>
          </a:p>
          <a:p>
            <a:pPr lvl="0"/>
            <a:r>
              <a:rPr lang="en-US" dirty="0" smtClean="0"/>
              <a:t>Is this project linked to a team, department </a:t>
            </a:r>
            <a:r>
              <a:rPr lang="en-US" dirty="0"/>
              <a:t>or </a:t>
            </a:r>
            <a:r>
              <a:rPr lang="en-US" dirty="0" smtClean="0"/>
              <a:t>workplace objective </a:t>
            </a:r>
            <a:r>
              <a:rPr lang="en-US" dirty="0"/>
              <a:t>or </a:t>
            </a:r>
            <a:r>
              <a:rPr lang="en-US" dirty="0" smtClean="0"/>
              <a:t>goal</a:t>
            </a:r>
            <a:r>
              <a:rPr lang="en-US" dirty="0"/>
              <a:t>?</a:t>
            </a:r>
            <a:endParaRPr lang="en-US" dirty="0" smtClean="0"/>
          </a:p>
          <a:p>
            <a:pPr lvl="0"/>
            <a:r>
              <a:rPr lang="en-US" dirty="0" smtClean="0"/>
              <a:t>Are there risks associated with this endeavor that require oversight or organization?</a:t>
            </a:r>
          </a:p>
          <a:p>
            <a:pPr lvl="0"/>
            <a:r>
              <a:rPr lang="en-US" dirty="0" smtClean="0"/>
              <a:t>Is this endeavor sufficiently complicated enough (or have sensitivity points) where oversight will be necessary to see it through to the end or benefit relationships?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7370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Traditional/waterfall methodology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583730"/>
            <a:ext cx="7556313" cy="4590246"/>
          </a:xfrm>
        </p:spPr>
        <p:txBody>
          <a:bodyPr>
            <a:noAutofit/>
          </a:bodyPr>
          <a:lstStyle/>
          <a:p>
            <a:r>
              <a:rPr lang="en-US" sz="1900" dirty="0" smtClean="0"/>
              <a:t>Initiate</a:t>
            </a:r>
          </a:p>
          <a:p>
            <a:pPr lvl="1"/>
            <a:r>
              <a:rPr lang="en-US" sz="1900" dirty="0" smtClean="0"/>
              <a:t>Engage all stakeholders</a:t>
            </a:r>
            <a:endParaRPr lang="en-US" sz="1900" dirty="0"/>
          </a:p>
          <a:p>
            <a:pPr lvl="1"/>
            <a:r>
              <a:rPr lang="en-US" sz="1900" dirty="0" smtClean="0"/>
              <a:t>Draft scope statement</a:t>
            </a:r>
          </a:p>
          <a:p>
            <a:pPr lvl="1"/>
            <a:r>
              <a:rPr lang="en-US" sz="1900" dirty="0" smtClean="0"/>
              <a:t>Check scope statement and adjust</a:t>
            </a:r>
          </a:p>
          <a:p>
            <a:r>
              <a:rPr lang="en-US" sz="2100" dirty="0" smtClean="0"/>
              <a:t>Plan</a:t>
            </a:r>
            <a:endParaRPr lang="en-US" sz="2100" dirty="0"/>
          </a:p>
          <a:p>
            <a:pPr lvl="1"/>
            <a:r>
              <a:rPr lang="en-US" sz="1900" dirty="0" smtClean="0"/>
              <a:t>Identify major pieces and tasks</a:t>
            </a:r>
          </a:p>
          <a:p>
            <a:pPr lvl="1"/>
            <a:r>
              <a:rPr lang="en-US" sz="1900" dirty="0" smtClean="0"/>
              <a:t>Assign people responsible</a:t>
            </a:r>
          </a:p>
          <a:p>
            <a:pPr lvl="1"/>
            <a:r>
              <a:rPr lang="en-US" sz="1900" dirty="0" smtClean="0"/>
              <a:t>Identify dependencies and sequences</a:t>
            </a:r>
          </a:p>
          <a:p>
            <a:pPr lvl="1"/>
            <a:r>
              <a:rPr lang="en-US" sz="1900" dirty="0" smtClean="0"/>
              <a:t>Estimating </a:t>
            </a:r>
            <a:r>
              <a:rPr lang="en-US" sz="1900" dirty="0"/>
              <a:t>costs (people, duration, hardware/software, other resources</a:t>
            </a:r>
            <a:r>
              <a:rPr lang="en-US" sz="1900" dirty="0" smtClean="0"/>
              <a:t>)</a:t>
            </a:r>
          </a:p>
          <a:p>
            <a:pPr lvl="1"/>
            <a:r>
              <a:rPr lang="en-US" sz="1900" dirty="0" smtClean="0"/>
              <a:t>Formalize work breakdown structure</a:t>
            </a:r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12159539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Traditional/waterfall methodology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535918"/>
            <a:ext cx="7556313" cy="4590246"/>
          </a:xfrm>
        </p:spPr>
        <p:txBody>
          <a:bodyPr>
            <a:noAutofit/>
          </a:bodyPr>
          <a:lstStyle/>
          <a:p>
            <a:pPr lvl="0"/>
            <a:r>
              <a:rPr lang="en-US" sz="1900" dirty="0" smtClean="0"/>
              <a:t>Execute and Control</a:t>
            </a:r>
            <a:endParaRPr lang="en-US" sz="1900" dirty="0"/>
          </a:p>
          <a:p>
            <a:pPr lvl="1"/>
            <a:r>
              <a:rPr lang="en-US" sz="1900" dirty="0" smtClean="0"/>
              <a:t>Track issues and actions</a:t>
            </a:r>
          </a:p>
          <a:p>
            <a:pPr lvl="1"/>
            <a:r>
              <a:rPr lang="en-US" sz="1900" dirty="0" smtClean="0"/>
              <a:t>Clear obstacles</a:t>
            </a:r>
          </a:p>
          <a:p>
            <a:pPr lvl="1"/>
            <a:r>
              <a:rPr lang="en-US" sz="1900" dirty="0" smtClean="0"/>
              <a:t>Communicate progress to stakeholders</a:t>
            </a:r>
            <a:endParaRPr lang="en-US" sz="1900" dirty="0"/>
          </a:p>
          <a:p>
            <a:pPr lvl="0"/>
            <a:r>
              <a:rPr lang="en-US" sz="1900" dirty="0"/>
              <a:t>Close</a:t>
            </a:r>
          </a:p>
          <a:p>
            <a:pPr lvl="1"/>
            <a:r>
              <a:rPr lang="en-US" sz="1900" dirty="0"/>
              <a:t>Administrative Closure</a:t>
            </a:r>
          </a:p>
          <a:p>
            <a:pPr lvl="1"/>
            <a:r>
              <a:rPr lang="en-US" sz="1900" dirty="0"/>
              <a:t>Develop list of lessons learned</a:t>
            </a:r>
          </a:p>
          <a:p>
            <a:pPr lvl="1"/>
            <a:r>
              <a:rPr lang="en-US" sz="1900" dirty="0"/>
              <a:t>Acknowledgement/</a:t>
            </a:r>
            <a:r>
              <a:rPr lang="en-US" sz="1900" dirty="0" smtClean="0"/>
              <a:t>Celebration</a:t>
            </a:r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18798217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Traditional/waterfall methodology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535918"/>
            <a:ext cx="7556313" cy="4590246"/>
          </a:xfrm>
        </p:spPr>
        <p:txBody>
          <a:bodyPr>
            <a:noAutofit/>
          </a:bodyPr>
          <a:lstStyle/>
          <a:p>
            <a:r>
              <a:rPr lang="en-US" dirty="0" smtClean="0"/>
              <a:t>Pros</a:t>
            </a:r>
          </a:p>
          <a:p>
            <a:pPr lvl="1"/>
            <a:r>
              <a:rPr lang="en-US" dirty="0" smtClean="0"/>
              <a:t>Most accessible methodology for people</a:t>
            </a:r>
          </a:p>
          <a:p>
            <a:pPr lvl="1"/>
            <a:r>
              <a:rPr lang="en-US" dirty="0" smtClean="0"/>
              <a:t>Friendly to non-dedicated staff resources</a:t>
            </a:r>
          </a:p>
          <a:p>
            <a:pPr lvl="1"/>
            <a:r>
              <a:rPr lang="en-US" dirty="0" smtClean="0"/>
              <a:t>Fairly </a:t>
            </a:r>
            <a:r>
              <a:rPr lang="en-US" dirty="0"/>
              <a:t>non-</a:t>
            </a:r>
            <a:r>
              <a:rPr lang="en-US" dirty="0" smtClean="0"/>
              <a:t>controversial</a:t>
            </a:r>
          </a:p>
          <a:p>
            <a:pPr lvl="1"/>
            <a:r>
              <a:rPr lang="en-US" dirty="0"/>
              <a:t>Project manager shoulders more of the planning </a:t>
            </a:r>
            <a:r>
              <a:rPr lang="en-US" dirty="0" smtClean="0"/>
              <a:t>burden</a:t>
            </a:r>
          </a:p>
          <a:p>
            <a:r>
              <a:rPr lang="en-US" dirty="0" smtClean="0"/>
              <a:t>Cons</a:t>
            </a:r>
          </a:p>
          <a:p>
            <a:pPr lvl="1"/>
            <a:r>
              <a:rPr lang="en-US" dirty="0" smtClean="0"/>
              <a:t>Risks that end product might be different than what customers expect</a:t>
            </a:r>
          </a:p>
          <a:p>
            <a:pPr lvl="1"/>
            <a:r>
              <a:rPr lang="en-US" dirty="0" smtClean="0"/>
              <a:t>Not ideal for iterative-dependent projects</a:t>
            </a:r>
          </a:p>
          <a:p>
            <a:pPr lvl="1"/>
            <a:r>
              <a:rPr lang="en-US" dirty="0"/>
              <a:t>Project manager shoulders more of the planning </a:t>
            </a:r>
            <a:r>
              <a:rPr lang="en-US" dirty="0" smtClean="0"/>
              <a:t>burden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3754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Agile scrum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946744"/>
            <a:ext cx="7556313" cy="4590246"/>
          </a:xfrm>
        </p:spPr>
        <p:txBody>
          <a:bodyPr>
            <a:noAutofit/>
          </a:bodyPr>
          <a:lstStyle/>
          <a:p>
            <a:r>
              <a:rPr lang="en-US" sz="1900" dirty="0" smtClean="0"/>
              <a:t>Iterative management of development</a:t>
            </a:r>
          </a:p>
          <a:p>
            <a:r>
              <a:rPr lang="en-US" sz="1900" dirty="0"/>
              <a:t>User Stories</a:t>
            </a:r>
          </a:p>
          <a:p>
            <a:r>
              <a:rPr lang="en-US" sz="1900" dirty="0" smtClean="0"/>
              <a:t>Backlog</a:t>
            </a:r>
          </a:p>
          <a:p>
            <a:r>
              <a:rPr lang="en-US" sz="1900" dirty="0" smtClean="0"/>
              <a:t>Frequent meetings with customers</a:t>
            </a:r>
          </a:p>
          <a:p>
            <a:r>
              <a:rPr lang="en-US" sz="1900" dirty="0" smtClean="0"/>
              <a:t>Frequent check-ins with development teams</a:t>
            </a:r>
          </a:p>
          <a:p>
            <a:r>
              <a:rPr lang="en-US" sz="1900" dirty="0" smtClean="0"/>
              <a:t>Development teams are cross-functional and fully dedicated</a:t>
            </a:r>
          </a:p>
          <a:p>
            <a:r>
              <a:rPr lang="en-US" sz="1900" dirty="0" smtClean="0"/>
              <a:t>Methodology is fairly strict</a:t>
            </a:r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37391049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Agile scrum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535918"/>
            <a:ext cx="7556313" cy="4590246"/>
          </a:xfrm>
        </p:spPr>
        <p:txBody>
          <a:bodyPr>
            <a:noAutofit/>
          </a:bodyPr>
          <a:lstStyle/>
          <a:p>
            <a:r>
              <a:rPr lang="en-US" dirty="0"/>
              <a:t>Pros</a:t>
            </a:r>
          </a:p>
          <a:p>
            <a:pPr lvl="1"/>
            <a:r>
              <a:rPr lang="en-US" dirty="0" smtClean="0"/>
              <a:t>Good structure for iterative-dependent goals</a:t>
            </a:r>
          </a:p>
          <a:p>
            <a:pPr lvl="1"/>
            <a:r>
              <a:rPr lang="en-US" dirty="0" smtClean="0"/>
              <a:t>Risk of straying from results is limited by design</a:t>
            </a:r>
          </a:p>
          <a:p>
            <a:pPr lvl="1"/>
            <a:r>
              <a:rPr lang="en-US" dirty="0" smtClean="0"/>
              <a:t>Both sponsors and customers are highly integrated into phase development</a:t>
            </a:r>
          </a:p>
          <a:p>
            <a:pPr lvl="1"/>
            <a:r>
              <a:rPr lang="en-US" dirty="0" smtClean="0"/>
              <a:t>Design emphasizes use cases vs. solutions</a:t>
            </a:r>
            <a:endParaRPr lang="en-US" dirty="0"/>
          </a:p>
          <a:p>
            <a:r>
              <a:rPr lang="en-US" dirty="0"/>
              <a:t>Cons</a:t>
            </a:r>
          </a:p>
          <a:p>
            <a:pPr lvl="1"/>
            <a:r>
              <a:rPr lang="en-US" dirty="0" smtClean="0"/>
              <a:t>Methodology concepts aren’t immediately accessible for most people</a:t>
            </a:r>
          </a:p>
          <a:p>
            <a:pPr lvl="1"/>
            <a:r>
              <a:rPr lang="en-US" dirty="0" smtClean="0"/>
              <a:t>Team training on Scrum or other methods is necessary</a:t>
            </a:r>
          </a:p>
          <a:p>
            <a:pPr lvl="1"/>
            <a:r>
              <a:rPr lang="en-US" dirty="0" smtClean="0"/>
              <a:t>Teams work best when fully dedicated</a:t>
            </a:r>
          </a:p>
          <a:p>
            <a:pPr lvl="1"/>
            <a:r>
              <a:rPr lang="en-US" dirty="0" smtClean="0"/>
              <a:t>Method faces opposition in workplaces that don’t understand methodology</a:t>
            </a:r>
            <a:endParaRPr lang="en-US" dirty="0"/>
          </a:p>
          <a:p>
            <a:pPr lvl="1"/>
            <a:endParaRPr lang="en-US" dirty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2868687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Cathleen’s </a:t>
            </a:r>
            <a:r>
              <a:rPr lang="en-US" dirty="0"/>
              <a:t>work experiences and biases</a:t>
            </a:r>
            <a:endParaRPr lang="en-US" dirty="0">
              <a:solidFill>
                <a:srgbClr val="999966"/>
              </a:solidFill>
            </a:endParaRPr>
          </a:p>
          <a:p>
            <a:r>
              <a:rPr lang="en-US" dirty="0" smtClean="0"/>
              <a:t>The case for project management in IT</a:t>
            </a:r>
          </a:p>
          <a:p>
            <a:r>
              <a:rPr lang="en-US" dirty="0" smtClean="0"/>
              <a:t>Basic elements of good project management</a:t>
            </a:r>
            <a:endParaRPr lang="en-US" dirty="0">
              <a:solidFill>
                <a:srgbClr val="999966"/>
              </a:solidFill>
            </a:endParaRPr>
          </a:p>
          <a:p>
            <a:r>
              <a:rPr lang="en-US" b="1" dirty="0" smtClean="0">
                <a:solidFill>
                  <a:srgbClr val="999966"/>
                </a:solidFill>
              </a:rPr>
              <a:t>What does project </a:t>
            </a:r>
            <a:r>
              <a:rPr lang="en-US" b="1" dirty="0">
                <a:solidFill>
                  <a:srgbClr val="999966"/>
                </a:solidFill>
              </a:rPr>
              <a:t>m</a:t>
            </a:r>
            <a:r>
              <a:rPr lang="en-US" b="1" dirty="0" smtClean="0">
                <a:solidFill>
                  <a:srgbClr val="999966"/>
                </a:solidFill>
              </a:rPr>
              <a:t>anagement look like in IT?</a:t>
            </a:r>
          </a:p>
          <a:p>
            <a:r>
              <a:rPr lang="en-US" dirty="0" smtClean="0"/>
              <a:t>Challenges for implementing project management in IT</a:t>
            </a:r>
          </a:p>
          <a:p>
            <a:r>
              <a:rPr lang="en-US" dirty="0" smtClean="0"/>
              <a:t>Implementing project management into your IT group</a:t>
            </a:r>
          </a:p>
          <a:p>
            <a:r>
              <a:rPr lang="en-US" dirty="0" smtClean="0"/>
              <a:t>Resources</a:t>
            </a:r>
          </a:p>
          <a:p>
            <a:r>
              <a:rPr lang="en-US" dirty="0" smtClean="0"/>
              <a:t>Q &amp; 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5876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Personality traits for project management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Professional</a:t>
            </a:r>
          </a:p>
          <a:p>
            <a:pPr lvl="0"/>
            <a:r>
              <a:rPr lang="en-US" dirty="0" smtClean="0"/>
              <a:t>Organized</a:t>
            </a:r>
          </a:p>
          <a:p>
            <a:pPr lvl="0"/>
            <a:r>
              <a:rPr lang="en-US" dirty="0" smtClean="0"/>
              <a:t>Customer-focused but clear on boundaries</a:t>
            </a:r>
          </a:p>
          <a:p>
            <a:pPr lvl="0"/>
            <a:r>
              <a:rPr lang="en-US" dirty="0" smtClean="0"/>
              <a:t>Process </a:t>
            </a:r>
            <a:r>
              <a:rPr lang="en-US" u="sng" dirty="0" smtClean="0"/>
              <a:t>and</a:t>
            </a:r>
            <a:r>
              <a:rPr lang="en-US" dirty="0" smtClean="0"/>
              <a:t> goal oriented</a:t>
            </a:r>
          </a:p>
          <a:p>
            <a:pPr lvl="0"/>
            <a:r>
              <a:rPr lang="en-US" dirty="0" smtClean="0"/>
              <a:t>Excellent oral and written communicator</a:t>
            </a:r>
          </a:p>
          <a:p>
            <a:pPr lvl="0"/>
            <a:r>
              <a:rPr lang="en-US" dirty="0" smtClean="0"/>
              <a:t>Teamwork mentality</a:t>
            </a:r>
          </a:p>
          <a:p>
            <a:pPr lvl="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2016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Sometimes…things “other” than formal P.M. roles are what it looks like in IT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Leading brainstorms and mind-mapping</a:t>
            </a:r>
            <a:r>
              <a:rPr lang="en-US" dirty="0"/>
              <a:t> </a:t>
            </a:r>
            <a:r>
              <a:rPr lang="en-US" dirty="0" smtClean="0"/>
              <a:t>exercises</a:t>
            </a:r>
          </a:p>
          <a:p>
            <a:pPr lvl="0"/>
            <a:r>
              <a:rPr lang="en-US" dirty="0" smtClean="0"/>
              <a:t>Facilitating meetings</a:t>
            </a:r>
          </a:p>
          <a:p>
            <a:pPr lvl="0"/>
            <a:r>
              <a:rPr lang="en-US" dirty="0" smtClean="0"/>
              <a:t>Leading as a neutral party</a:t>
            </a:r>
          </a:p>
          <a:p>
            <a:pPr lvl="0"/>
            <a:r>
              <a:rPr lang="en-US" dirty="0" smtClean="0"/>
              <a:t>Scope planning</a:t>
            </a:r>
          </a:p>
          <a:p>
            <a:pPr lvl="0"/>
            <a:r>
              <a:rPr lang="en-US" dirty="0" smtClean="0"/>
              <a:t>Communicating outreach</a:t>
            </a:r>
          </a:p>
          <a:p>
            <a:pPr lvl="0"/>
            <a:r>
              <a:rPr lang="en-US" dirty="0" smtClean="0"/>
              <a:t>Coordinating a Customer Relations Model</a:t>
            </a:r>
          </a:p>
          <a:p>
            <a:pPr lvl="0"/>
            <a:r>
              <a:rPr lang="en-US" dirty="0" smtClean="0"/>
              <a:t>Translating analytics to action items</a:t>
            </a:r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183753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Formal Project Management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Leading traditional/waterfall projects</a:t>
            </a:r>
          </a:p>
          <a:p>
            <a:pPr lvl="0"/>
            <a:r>
              <a:rPr lang="en-US" dirty="0" err="1" smtClean="0"/>
              <a:t>ScrumMaster</a:t>
            </a:r>
            <a:endParaRPr lang="en-US" dirty="0" smtClean="0"/>
          </a:p>
          <a:p>
            <a:pPr lvl="0"/>
            <a:r>
              <a:rPr lang="en-US" dirty="0" smtClean="0"/>
              <a:t>Full time</a:t>
            </a:r>
          </a:p>
          <a:p>
            <a:pPr lvl="0"/>
            <a:r>
              <a:rPr lang="en-US" dirty="0" smtClean="0"/>
              <a:t>Part-time, distributed amongst teams and skill</a:t>
            </a:r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266778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Agenda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Cathleen’s work experiences and </a:t>
            </a:r>
            <a:r>
              <a:rPr lang="en-US" dirty="0" smtClean="0"/>
              <a:t>biases</a:t>
            </a:r>
            <a:endParaRPr lang="en-US" dirty="0">
              <a:solidFill>
                <a:srgbClr val="999966"/>
              </a:solidFill>
            </a:endParaRPr>
          </a:p>
          <a:p>
            <a:r>
              <a:rPr lang="en-US" dirty="0" smtClean="0"/>
              <a:t>The case for project management in IT</a:t>
            </a:r>
          </a:p>
          <a:p>
            <a:r>
              <a:rPr lang="en-US" dirty="0"/>
              <a:t>Basic elements of good project management</a:t>
            </a:r>
          </a:p>
          <a:p>
            <a:r>
              <a:rPr lang="en-US" dirty="0" smtClean="0"/>
              <a:t>What does project </a:t>
            </a:r>
            <a:r>
              <a:rPr lang="en-US" dirty="0"/>
              <a:t>m</a:t>
            </a:r>
            <a:r>
              <a:rPr lang="en-US" dirty="0" smtClean="0"/>
              <a:t>anagement look like in IT?</a:t>
            </a:r>
          </a:p>
          <a:p>
            <a:r>
              <a:rPr lang="en-US" dirty="0" smtClean="0"/>
              <a:t>Challenges for implementing project management in IT</a:t>
            </a:r>
          </a:p>
          <a:p>
            <a:r>
              <a:rPr lang="en-US" dirty="0" smtClean="0"/>
              <a:t>Implementing project management into your IT group</a:t>
            </a:r>
          </a:p>
          <a:p>
            <a:r>
              <a:rPr lang="en-US" dirty="0" smtClean="0"/>
              <a:t>Resources</a:t>
            </a:r>
          </a:p>
          <a:p>
            <a:r>
              <a:rPr lang="en-US" dirty="0" smtClean="0"/>
              <a:t>Q &amp; 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5359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Cathleen’s </a:t>
            </a:r>
            <a:r>
              <a:rPr lang="en-US" dirty="0"/>
              <a:t>work experiences and biases</a:t>
            </a:r>
            <a:endParaRPr lang="en-US" dirty="0">
              <a:solidFill>
                <a:srgbClr val="999966"/>
              </a:solidFill>
            </a:endParaRPr>
          </a:p>
          <a:p>
            <a:r>
              <a:rPr lang="en-US" dirty="0" smtClean="0"/>
              <a:t>The case for project management in IT</a:t>
            </a:r>
          </a:p>
          <a:p>
            <a:r>
              <a:rPr lang="en-US" dirty="0" smtClean="0"/>
              <a:t>Basic elements of good project management</a:t>
            </a:r>
            <a:endParaRPr lang="en-US" dirty="0">
              <a:solidFill>
                <a:srgbClr val="999966"/>
              </a:solidFill>
            </a:endParaRPr>
          </a:p>
          <a:p>
            <a:r>
              <a:rPr lang="en-US" dirty="0"/>
              <a:t>What does project management look like in IT?</a:t>
            </a:r>
          </a:p>
          <a:p>
            <a:r>
              <a:rPr lang="en-US" b="1" dirty="0" smtClean="0">
                <a:solidFill>
                  <a:srgbClr val="999966"/>
                </a:solidFill>
              </a:rPr>
              <a:t>Challenges for implementing project management in IT</a:t>
            </a:r>
          </a:p>
          <a:p>
            <a:r>
              <a:rPr lang="en-US" dirty="0" smtClean="0"/>
              <a:t>Implementing project management into your IT group</a:t>
            </a:r>
          </a:p>
          <a:p>
            <a:r>
              <a:rPr lang="en-US" dirty="0" smtClean="0"/>
              <a:t>Resources</a:t>
            </a:r>
          </a:p>
          <a:p>
            <a:r>
              <a:rPr lang="en-US" dirty="0" smtClean="0"/>
              <a:t>Q &amp; 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6926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Challenges for implementing project management in IT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2485397"/>
            <a:ext cx="7556313" cy="4144963"/>
          </a:xfrm>
        </p:spPr>
        <p:txBody>
          <a:bodyPr/>
          <a:lstStyle/>
          <a:p>
            <a:pPr lvl="0"/>
            <a:r>
              <a:rPr lang="en-US" dirty="0" smtClean="0"/>
              <a:t>Lack of senior support</a:t>
            </a:r>
          </a:p>
          <a:p>
            <a:pPr lvl="0"/>
            <a:r>
              <a:rPr lang="en-US" dirty="0" smtClean="0"/>
              <a:t>Lack to metrics to assess risk</a:t>
            </a:r>
          </a:p>
          <a:p>
            <a:pPr lvl="0"/>
            <a:r>
              <a:rPr lang="en-US" dirty="0" smtClean="0"/>
              <a:t>Lack of departmental goals and objectives</a:t>
            </a:r>
          </a:p>
          <a:p>
            <a:pPr lvl="0"/>
            <a:r>
              <a:rPr lang="en-US" dirty="0" smtClean="0"/>
              <a:t>Resistance of IT group culture</a:t>
            </a:r>
          </a:p>
          <a:p>
            <a:pPr lvl="0"/>
            <a:r>
              <a:rPr lang="en-US" dirty="0" smtClean="0"/>
              <a:t>Constrained resources</a:t>
            </a:r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832697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Cathleen’s </a:t>
            </a:r>
            <a:r>
              <a:rPr lang="en-US" dirty="0"/>
              <a:t>work experiences and biases</a:t>
            </a:r>
            <a:endParaRPr lang="en-US" dirty="0">
              <a:solidFill>
                <a:srgbClr val="999966"/>
              </a:solidFill>
            </a:endParaRPr>
          </a:p>
          <a:p>
            <a:r>
              <a:rPr lang="en-US" dirty="0" smtClean="0"/>
              <a:t>The case for project management in IT</a:t>
            </a:r>
          </a:p>
          <a:p>
            <a:r>
              <a:rPr lang="en-US" dirty="0" smtClean="0"/>
              <a:t>Basic elements of good project management</a:t>
            </a:r>
            <a:endParaRPr lang="en-US" dirty="0">
              <a:solidFill>
                <a:srgbClr val="999966"/>
              </a:solidFill>
            </a:endParaRPr>
          </a:p>
          <a:p>
            <a:r>
              <a:rPr lang="en-US" dirty="0"/>
              <a:t>What does project management look like in IT?</a:t>
            </a:r>
          </a:p>
          <a:p>
            <a:r>
              <a:rPr lang="en-US" dirty="0" smtClean="0"/>
              <a:t>Challenges for implementing project management in IT</a:t>
            </a:r>
          </a:p>
          <a:p>
            <a:r>
              <a:rPr lang="en-US" b="1" dirty="0" smtClean="0">
                <a:solidFill>
                  <a:srgbClr val="999966"/>
                </a:solidFill>
              </a:rPr>
              <a:t>Implementing project management into your IT group</a:t>
            </a:r>
          </a:p>
          <a:p>
            <a:r>
              <a:rPr lang="en-US" dirty="0"/>
              <a:t>Resources</a:t>
            </a:r>
          </a:p>
          <a:p>
            <a:r>
              <a:rPr lang="en-US" dirty="0" smtClean="0"/>
              <a:t>Q &amp; 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85322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Implementing project </a:t>
            </a:r>
            <a:r>
              <a:rPr lang="en-US" sz="2800" dirty="0"/>
              <a:t>m</a:t>
            </a:r>
            <a:r>
              <a:rPr lang="en-US" sz="2800" dirty="0" smtClean="0"/>
              <a:t>anagement within your group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2320223"/>
            <a:ext cx="7556313" cy="4047586"/>
          </a:xfrm>
        </p:spPr>
        <p:txBody>
          <a:bodyPr>
            <a:noAutofit/>
          </a:bodyPr>
          <a:lstStyle/>
          <a:p>
            <a:r>
              <a:rPr lang="en-US" sz="1900" dirty="0" smtClean="0"/>
              <a:t>Who do you have in-house that is a good candidate?</a:t>
            </a:r>
          </a:p>
          <a:p>
            <a:r>
              <a:rPr lang="en-US" sz="1900" dirty="0" smtClean="0"/>
              <a:t>Socialize the concept</a:t>
            </a:r>
          </a:p>
          <a:p>
            <a:r>
              <a:rPr lang="en-US" sz="1900" dirty="0"/>
              <a:t>Send 3-5 people to local PM </a:t>
            </a:r>
            <a:r>
              <a:rPr lang="en-US" sz="1900" dirty="0" smtClean="0"/>
              <a:t>training</a:t>
            </a:r>
          </a:p>
          <a:p>
            <a:r>
              <a:rPr lang="en-US" sz="1900" dirty="0" smtClean="0"/>
              <a:t>Ease into some quick win opportunities</a:t>
            </a:r>
          </a:p>
          <a:p>
            <a:r>
              <a:rPr lang="en-US" sz="1900" dirty="0" smtClean="0"/>
              <a:t>Gather metrics from last two years of projects</a:t>
            </a:r>
          </a:p>
          <a:p>
            <a:r>
              <a:rPr lang="en-US" sz="1900" dirty="0" smtClean="0"/>
              <a:t>Identify which projects failed to meet goals</a:t>
            </a:r>
          </a:p>
          <a:p>
            <a:endParaRPr lang="en-US" sz="1900" dirty="0" smtClean="0"/>
          </a:p>
          <a:p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42432617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Examples of IT projects with a P.M.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831809"/>
            <a:ext cx="7556313" cy="4144963"/>
          </a:xfrm>
        </p:spPr>
        <p:txBody>
          <a:bodyPr>
            <a:noAutofit/>
          </a:bodyPr>
          <a:lstStyle/>
          <a:p>
            <a:pPr lvl="0"/>
            <a:r>
              <a:rPr lang="en-US" sz="1700" dirty="0" smtClean="0"/>
              <a:t>Research IT Strategy development</a:t>
            </a:r>
          </a:p>
          <a:p>
            <a:pPr lvl="0"/>
            <a:r>
              <a:rPr lang="en-US" sz="1700" dirty="0" smtClean="0"/>
              <a:t>Lab Computing Support POC</a:t>
            </a:r>
          </a:p>
          <a:p>
            <a:pPr lvl="0"/>
            <a:r>
              <a:rPr lang="en-US" sz="1700" dirty="0" smtClean="0"/>
              <a:t>IRB Portal development</a:t>
            </a:r>
          </a:p>
          <a:p>
            <a:pPr lvl="0"/>
            <a:r>
              <a:rPr lang="en-US" sz="1700" dirty="0" smtClean="0"/>
              <a:t>CLIA certification</a:t>
            </a:r>
          </a:p>
          <a:p>
            <a:pPr lvl="0"/>
            <a:r>
              <a:rPr lang="en-US" sz="1700" dirty="0" smtClean="0"/>
              <a:t>Reorganization process (6)</a:t>
            </a:r>
          </a:p>
          <a:p>
            <a:pPr lvl="0"/>
            <a:r>
              <a:rPr lang="en-US" sz="1700" dirty="0" smtClean="0"/>
              <a:t>ELN POC</a:t>
            </a:r>
          </a:p>
          <a:p>
            <a:pPr lvl="0"/>
            <a:r>
              <a:rPr lang="en-US" sz="1700" dirty="0" smtClean="0"/>
              <a:t>Data Center move (communication outreach)</a:t>
            </a:r>
          </a:p>
          <a:p>
            <a:pPr lvl="0"/>
            <a:r>
              <a:rPr lang="en-US" sz="1700" dirty="0" smtClean="0"/>
              <a:t>Online educational tutorial vendor POC</a:t>
            </a:r>
          </a:p>
          <a:p>
            <a:pPr lvl="0"/>
            <a:r>
              <a:rPr lang="en-US" sz="1700" dirty="0" smtClean="0"/>
              <a:t>Storage retirement/data migration</a:t>
            </a:r>
          </a:p>
        </p:txBody>
      </p:sp>
    </p:spTree>
    <p:extLst>
      <p:ext uri="{BB962C8B-B14F-4D97-AF65-F5344CB8AC3E}">
        <p14:creationId xmlns:p14="http://schemas.microsoft.com/office/powerpoint/2010/main" val="33924770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Cathleen’s </a:t>
            </a:r>
            <a:r>
              <a:rPr lang="en-US" dirty="0"/>
              <a:t>work experiences and biases</a:t>
            </a:r>
            <a:endParaRPr lang="en-US" dirty="0">
              <a:solidFill>
                <a:srgbClr val="999966"/>
              </a:solidFill>
            </a:endParaRPr>
          </a:p>
          <a:p>
            <a:r>
              <a:rPr lang="en-US" dirty="0" smtClean="0"/>
              <a:t>The case for project management in IT</a:t>
            </a:r>
          </a:p>
          <a:p>
            <a:r>
              <a:rPr lang="en-US" dirty="0" smtClean="0"/>
              <a:t>Basic elements of good project management</a:t>
            </a:r>
            <a:endParaRPr lang="en-US" dirty="0">
              <a:solidFill>
                <a:srgbClr val="999966"/>
              </a:solidFill>
            </a:endParaRPr>
          </a:p>
          <a:p>
            <a:r>
              <a:rPr lang="en-US" dirty="0"/>
              <a:t>What does project management look like in IT?</a:t>
            </a:r>
          </a:p>
          <a:p>
            <a:r>
              <a:rPr lang="en-US" dirty="0" smtClean="0"/>
              <a:t>Challenges for implementing project management in IT</a:t>
            </a:r>
          </a:p>
          <a:p>
            <a:r>
              <a:rPr lang="en-US" dirty="0" smtClean="0"/>
              <a:t>Implementing project management into your IT group</a:t>
            </a:r>
          </a:p>
          <a:p>
            <a:r>
              <a:rPr lang="en-US" b="1" dirty="0" smtClean="0">
                <a:solidFill>
                  <a:schemeClr val="accent4"/>
                </a:solidFill>
              </a:rPr>
              <a:t>Resources</a:t>
            </a:r>
          </a:p>
          <a:p>
            <a:r>
              <a:rPr lang="en-US" dirty="0" smtClean="0"/>
              <a:t>Q &amp; 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7160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rgbClr val="75367A"/>
                </a:solidFill>
              </a:rPr>
              <a:t>Resources</a:t>
            </a:r>
            <a:endParaRPr lang="en-US" sz="3200" dirty="0">
              <a:solidFill>
                <a:srgbClr val="75367A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Corporate Education Group</a:t>
            </a:r>
          </a:p>
          <a:p>
            <a:r>
              <a:rPr lang="en-US" dirty="0" smtClean="0"/>
              <a:t>Interaction Associates/MIT</a:t>
            </a:r>
          </a:p>
          <a:p>
            <a:r>
              <a:rPr lang="en-US" dirty="0" smtClean="0"/>
              <a:t>Agile University</a:t>
            </a:r>
          </a:p>
          <a:p>
            <a:r>
              <a:rPr lang="en-US" dirty="0" smtClean="0"/>
              <a:t>Scrum books</a:t>
            </a:r>
          </a:p>
          <a:p>
            <a:r>
              <a:rPr lang="en-US" dirty="0" smtClean="0"/>
              <a:t>CAMP IT conferences</a:t>
            </a:r>
          </a:p>
          <a:p>
            <a:r>
              <a:rPr lang="en-US" dirty="0" smtClean="0"/>
              <a:t>Create affinity groups – maybe within BBLISA?</a:t>
            </a:r>
          </a:p>
        </p:txBody>
      </p:sp>
    </p:spTree>
    <p:extLst>
      <p:ext uri="{BB962C8B-B14F-4D97-AF65-F5344CB8AC3E}">
        <p14:creationId xmlns:p14="http://schemas.microsoft.com/office/powerpoint/2010/main" val="37646429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Join us in IT at the Broad Institute!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657985"/>
            <a:ext cx="7556313" cy="4691150"/>
          </a:xfrm>
        </p:spPr>
        <p:txBody>
          <a:bodyPr>
            <a:noAutofit/>
          </a:bodyPr>
          <a:lstStyle/>
          <a:p>
            <a:r>
              <a:rPr lang="en-US" sz="1900" dirty="0"/>
              <a:t>Senior Business Systems Analyst (Business Systems</a:t>
            </a:r>
            <a:r>
              <a:rPr lang="en-US" sz="1900" dirty="0" smtClean="0"/>
              <a:t>)</a:t>
            </a:r>
          </a:p>
          <a:p>
            <a:r>
              <a:rPr lang="en-US" sz="1900" dirty="0" smtClean="0"/>
              <a:t>Systems Administrator 2 – Storage Specialist (</a:t>
            </a:r>
            <a:r>
              <a:rPr lang="en-US" sz="1900" dirty="0"/>
              <a:t>HPC Ops</a:t>
            </a:r>
            <a:r>
              <a:rPr lang="en-US" sz="1900" dirty="0" smtClean="0"/>
              <a:t>)</a:t>
            </a:r>
          </a:p>
          <a:p>
            <a:r>
              <a:rPr lang="en-US" sz="1900" dirty="0" smtClean="0"/>
              <a:t>Senior </a:t>
            </a:r>
            <a:r>
              <a:rPr lang="en-US" sz="1900" dirty="0"/>
              <a:t>[Linux] Systems </a:t>
            </a:r>
            <a:r>
              <a:rPr lang="en-US" sz="1900" dirty="0" smtClean="0"/>
              <a:t>Administrator (HPC Ops)</a:t>
            </a:r>
            <a:endParaRPr lang="en-US" sz="1900" dirty="0"/>
          </a:p>
          <a:p>
            <a:r>
              <a:rPr lang="en-US" sz="1900" dirty="0" smtClean="0"/>
              <a:t>Information Security Engineer</a:t>
            </a:r>
            <a:r>
              <a:rPr lang="en-US" sz="1900" dirty="0"/>
              <a:t>  (Network and Security</a:t>
            </a:r>
            <a:r>
              <a:rPr lang="en-US" sz="1900" dirty="0" smtClean="0"/>
              <a:t>)*</a:t>
            </a:r>
          </a:p>
          <a:p>
            <a:r>
              <a:rPr lang="en-US" sz="1900" dirty="0" smtClean="0"/>
              <a:t>Network Engineer I (Network and Security)</a:t>
            </a:r>
            <a:endParaRPr lang="en-US" sz="1900" dirty="0"/>
          </a:p>
          <a:p>
            <a:r>
              <a:rPr lang="en-US" sz="1900" dirty="0"/>
              <a:t>Desktop </a:t>
            </a:r>
            <a:r>
              <a:rPr lang="en-US" sz="1900" dirty="0" smtClean="0"/>
              <a:t>Support Specialist </a:t>
            </a:r>
            <a:r>
              <a:rPr lang="en-US" sz="1900" dirty="0"/>
              <a:t>I (Service Desk)</a:t>
            </a:r>
          </a:p>
          <a:p>
            <a:pPr marL="0" indent="0">
              <a:buNone/>
            </a:pPr>
            <a:endParaRPr lang="en-US" sz="1900" dirty="0" smtClean="0"/>
          </a:p>
          <a:p>
            <a:pPr marL="0" indent="0">
              <a:buNone/>
            </a:pPr>
            <a:r>
              <a:rPr lang="en-US" sz="1900" dirty="0" smtClean="0"/>
              <a:t>Apply </a:t>
            </a:r>
            <a:r>
              <a:rPr lang="en-US" sz="1900" dirty="0"/>
              <a:t>at:  </a:t>
            </a:r>
            <a:r>
              <a:rPr lang="en-US" sz="1900" dirty="0">
                <a:hlinkClick r:id="rId3"/>
              </a:rPr>
              <a:t>https://www.broadinstitute.org/careers/</a:t>
            </a:r>
            <a:r>
              <a:rPr lang="en-US" sz="1900" dirty="0" smtClean="0">
                <a:hlinkClick r:id="rId3"/>
              </a:rPr>
              <a:t>careers</a:t>
            </a:r>
            <a:endParaRPr lang="en-US" sz="1900" dirty="0" smtClean="0"/>
          </a:p>
          <a:p>
            <a:pPr marL="0" indent="0">
              <a:buNone/>
            </a:pPr>
            <a:r>
              <a:rPr lang="en-US" sz="1900" dirty="0" smtClean="0"/>
              <a:t>*not yet posted, but will be soon</a:t>
            </a:r>
            <a:endParaRPr lang="en-US" sz="1900" dirty="0"/>
          </a:p>
          <a:p>
            <a:pPr marL="0" indent="0">
              <a:buNone/>
            </a:pPr>
            <a:endParaRPr lang="en-US" sz="1900" dirty="0">
              <a:solidFill>
                <a:srgbClr val="9999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50996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Cathleen’s </a:t>
            </a:r>
            <a:r>
              <a:rPr lang="en-US" dirty="0"/>
              <a:t>work experiences and biases</a:t>
            </a:r>
            <a:endParaRPr lang="en-US" dirty="0">
              <a:solidFill>
                <a:srgbClr val="999966"/>
              </a:solidFill>
            </a:endParaRPr>
          </a:p>
          <a:p>
            <a:r>
              <a:rPr lang="en-US" dirty="0" smtClean="0"/>
              <a:t>The case for project management in IT</a:t>
            </a:r>
          </a:p>
          <a:p>
            <a:r>
              <a:rPr lang="en-US" dirty="0" smtClean="0"/>
              <a:t>Basic elements of good project management</a:t>
            </a:r>
            <a:endParaRPr lang="en-US" dirty="0">
              <a:solidFill>
                <a:srgbClr val="999966"/>
              </a:solidFill>
            </a:endParaRPr>
          </a:p>
          <a:p>
            <a:r>
              <a:rPr lang="en-US" dirty="0"/>
              <a:t>What does project management look like in IT?</a:t>
            </a:r>
          </a:p>
          <a:p>
            <a:r>
              <a:rPr lang="en-US" dirty="0" smtClean="0"/>
              <a:t>Challenges for implementing project management in IT</a:t>
            </a:r>
          </a:p>
          <a:p>
            <a:r>
              <a:rPr lang="en-US" dirty="0" smtClean="0"/>
              <a:t>Implementing project management into your IT group</a:t>
            </a:r>
          </a:p>
          <a:p>
            <a:r>
              <a:rPr lang="en-US" dirty="0" smtClean="0"/>
              <a:t>Resources</a:t>
            </a:r>
          </a:p>
          <a:p>
            <a:r>
              <a:rPr lang="en-US" b="1" dirty="0" smtClean="0">
                <a:solidFill>
                  <a:srgbClr val="999966"/>
                </a:solidFill>
              </a:rPr>
              <a:t>Q &amp; A</a:t>
            </a:r>
            <a:endParaRPr lang="en-US" b="1" dirty="0">
              <a:solidFill>
                <a:srgbClr val="9999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97871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rgbClr val="75367A"/>
                </a:solidFill>
              </a:rPr>
              <a:t>Talk.</a:t>
            </a:r>
            <a:endParaRPr lang="en-US" sz="3200" dirty="0">
              <a:solidFill>
                <a:srgbClr val="75367A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Personal Vignettes?</a:t>
            </a:r>
          </a:p>
          <a:p>
            <a:r>
              <a:rPr lang="en-US" dirty="0" smtClean="0"/>
              <a:t>How has a project-management-like role worked well for you or your group?</a:t>
            </a:r>
          </a:p>
          <a:p>
            <a:r>
              <a:rPr lang="en-US" dirty="0" smtClean="0"/>
              <a:t>How has project management gotten in the way and what was/were the cause/causes of </a:t>
            </a:r>
            <a:r>
              <a:rPr lang="en-US" dirty="0" smtClean="0"/>
              <a:t>that?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95508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Cathleen’s work </a:t>
            </a:r>
            <a:r>
              <a:rPr lang="en-US" sz="2800" dirty="0"/>
              <a:t>e</a:t>
            </a:r>
            <a:r>
              <a:rPr lang="en-US" sz="2800" dirty="0" smtClean="0"/>
              <a:t>xperiences and biases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5 years in higher education administration</a:t>
            </a:r>
          </a:p>
          <a:p>
            <a:r>
              <a:rPr lang="en-US" dirty="0" smtClean="0"/>
              <a:t>14 years at what is now the Broad Institute of MIT and Harvard</a:t>
            </a:r>
          </a:p>
          <a:p>
            <a:pPr lvl="1"/>
            <a:r>
              <a:rPr lang="en-US" dirty="0" smtClean="0"/>
              <a:t>5 years in desktop support</a:t>
            </a:r>
          </a:p>
          <a:p>
            <a:pPr lvl="1"/>
            <a:r>
              <a:rPr lang="en-US" dirty="0" smtClean="0"/>
              <a:t>2 years in general IT project management</a:t>
            </a:r>
          </a:p>
          <a:p>
            <a:pPr lvl="1"/>
            <a:r>
              <a:rPr lang="en-US" dirty="0"/>
              <a:t>6</a:t>
            </a:r>
            <a:r>
              <a:rPr lang="en-US" dirty="0" smtClean="0"/>
              <a:t> years in research computing as engagement and project management</a:t>
            </a:r>
          </a:p>
          <a:p>
            <a:pPr lvl="1"/>
            <a:r>
              <a:rPr lang="en-US" dirty="0" smtClean="0"/>
              <a:t>1 year managing the project and portfolio group</a:t>
            </a:r>
          </a:p>
          <a:p>
            <a:r>
              <a:rPr lang="en-US" dirty="0" smtClean="0"/>
              <a:t>Teamwork is great for solving problems</a:t>
            </a:r>
          </a:p>
          <a:p>
            <a:r>
              <a:rPr lang="en-US" dirty="0" smtClean="0"/>
              <a:t>“Us vs. Them” mentality isn’t helpful</a:t>
            </a:r>
          </a:p>
        </p:txBody>
      </p:sp>
    </p:spTree>
    <p:extLst>
      <p:ext uri="{BB962C8B-B14F-4D97-AF65-F5344CB8AC3E}">
        <p14:creationId xmlns:p14="http://schemas.microsoft.com/office/powerpoint/2010/main" val="3137357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The tricky </a:t>
            </a:r>
            <a:r>
              <a:rPr lang="en-US" sz="2800" dirty="0"/>
              <a:t>t</a:t>
            </a:r>
            <a:r>
              <a:rPr lang="en-US" sz="2800" dirty="0" smtClean="0"/>
              <a:t>riad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Helping </a:t>
            </a:r>
            <a:r>
              <a:rPr lang="en-US" dirty="0" smtClean="0"/>
              <a:t>the workplace </a:t>
            </a:r>
            <a:r>
              <a:rPr lang="en-US" dirty="0" smtClean="0"/>
              <a:t>community</a:t>
            </a:r>
          </a:p>
          <a:p>
            <a:r>
              <a:rPr lang="en-US" dirty="0" smtClean="0"/>
              <a:t>Supporting IT peers</a:t>
            </a:r>
          </a:p>
          <a:p>
            <a:r>
              <a:rPr lang="en-US" dirty="0" smtClean="0"/>
              <a:t>Aligning our work with what’s Most Important</a:t>
            </a:r>
          </a:p>
        </p:txBody>
      </p:sp>
    </p:spTree>
    <p:extLst>
      <p:ext uri="{BB962C8B-B14F-4D97-AF65-F5344CB8AC3E}">
        <p14:creationId xmlns:p14="http://schemas.microsoft.com/office/powerpoint/2010/main" val="22128263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Cathleen’s work experiences and biases</a:t>
            </a:r>
            <a:endParaRPr lang="en-US" dirty="0" smtClean="0">
              <a:solidFill>
                <a:srgbClr val="999966"/>
              </a:solidFill>
            </a:endParaRPr>
          </a:p>
          <a:p>
            <a:r>
              <a:rPr lang="en-US" b="1" dirty="0" smtClean="0">
                <a:solidFill>
                  <a:srgbClr val="999966"/>
                </a:solidFill>
              </a:rPr>
              <a:t>The case for project management in IT</a:t>
            </a:r>
          </a:p>
          <a:p>
            <a:r>
              <a:rPr lang="en-US" dirty="0" smtClean="0"/>
              <a:t>Basic elements of good project management</a:t>
            </a:r>
          </a:p>
          <a:p>
            <a:r>
              <a:rPr lang="en-US" dirty="0" smtClean="0"/>
              <a:t>What does project </a:t>
            </a:r>
            <a:r>
              <a:rPr lang="en-US" dirty="0"/>
              <a:t>m</a:t>
            </a:r>
            <a:r>
              <a:rPr lang="en-US" dirty="0" smtClean="0"/>
              <a:t>anagement look like in IT?</a:t>
            </a:r>
          </a:p>
          <a:p>
            <a:r>
              <a:rPr lang="en-US" dirty="0" smtClean="0"/>
              <a:t>Challenges for implementing project management in IT</a:t>
            </a:r>
          </a:p>
          <a:p>
            <a:r>
              <a:rPr lang="en-US" dirty="0" smtClean="0"/>
              <a:t>Implementing project management into your IT group</a:t>
            </a:r>
          </a:p>
          <a:p>
            <a:r>
              <a:rPr lang="en-US" dirty="0" smtClean="0"/>
              <a:t>Resources</a:t>
            </a:r>
          </a:p>
          <a:p>
            <a:r>
              <a:rPr lang="en-US" dirty="0" smtClean="0"/>
              <a:t>Q &amp; 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4801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The case for project management </a:t>
            </a:r>
            <a:r>
              <a:rPr lang="en-US" sz="3200" dirty="0"/>
              <a:t>in </a:t>
            </a:r>
            <a:r>
              <a:rPr lang="en-US" sz="3200" dirty="0" smtClean="0"/>
              <a:t>IT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2466723"/>
            <a:ext cx="8204317" cy="3676999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Workplace community </a:t>
            </a:r>
            <a:r>
              <a:rPr lang="en-US" dirty="0" smtClean="0"/>
              <a:t>members don’t “see” the wins of IT projects</a:t>
            </a:r>
          </a:p>
          <a:p>
            <a:pPr lvl="0"/>
            <a:r>
              <a:rPr lang="en-US" dirty="0" smtClean="0"/>
              <a:t>It’s hard to get a </a:t>
            </a:r>
            <a:r>
              <a:rPr lang="en-US" dirty="0" smtClean="0"/>
              <a:t>community </a:t>
            </a:r>
            <a:r>
              <a:rPr lang="en-US" dirty="0" smtClean="0"/>
              <a:t>excited about preventative projects</a:t>
            </a:r>
            <a:endParaRPr lang="en-US" dirty="0"/>
          </a:p>
          <a:p>
            <a:pPr lvl="0"/>
            <a:r>
              <a:rPr lang="en-US" dirty="0" smtClean="0"/>
              <a:t>Emergencies </a:t>
            </a:r>
            <a:r>
              <a:rPr lang="en-US" dirty="0"/>
              <a:t>will ALWAYS happen to distract us from our work</a:t>
            </a:r>
          </a:p>
          <a:p>
            <a:pPr lvl="0"/>
            <a:r>
              <a:rPr lang="en-US" dirty="0"/>
              <a:t>It is hard for IT staff to </a:t>
            </a:r>
            <a:r>
              <a:rPr lang="en-US" dirty="0" smtClean="0"/>
              <a:t>“pull up” out of the detail of their work</a:t>
            </a:r>
          </a:p>
          <a:p>
            <a:pPr lvl="0"/>
            <a:r>
              <a:rPr lang="en-US" dirty="0" smtClean="0"/>
              <a:t>IT folks get very excited about initiatives, but too many are started without appropriate resources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6797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Cathleen’s </a:t>
            </a:r>
            <a:r>
              <a:rPr lang="en-US" dirty="0"/>
              <a:t>work experiences and biases</a:t>
            </a:r>
            <a:endParaRPr lang="en-US" dirty="0">
              <a:solidFill>
                <a:srgbClr val="999966"/>
              </a:solidFill>
            </a:endParaRPr>
          </a:p>
          <a:p>
            <a:r>
              <a:rPr lang="en-US" dirty="0" smtClean="0"/>
              <a:t>The case for project management in IT</a:t>
            </a:r>
          </a:p>
          <a:p>
            <a:r>
              <a:rPr lang="en-US" b="1" dirty="0" smtClean="0">
                <a:solidFill>
                  <a:srgbClr val="999966"/>
                </a:solidFill>
              </a:rPr>
              <a:t>Basic elements of good project management</a:t>
            </a:r>
          </a:p>
          <a:p>
            <a:r>
              <a:rPr lang="en-US" dirty="0" smtClean="0"/>
              <a:t>What does project </a:t>
            </a:r>
            <a:r>
              <a:rPr lang="en-US" dirty="0"/>
              <a:t>m</a:t>
            </a:r>
            <a:r>
              <a:rPr lang="en-US" dirty="0" smtClean="0"/>
              <a:t>anagement look like in IT?</a:t>
            </a:r>
          </a:p>
          <a:p>
            <a:r>
              <a:rPr lang="en-US" dirty="0" smtClean="0"/>
              <a:t>Challenges for implementing project management in IT</a:t>
            </a:r>
          </a:p>
          <a:p>
            <a:r>
              <a:rPr lang="en-US" dirty="0" smtClean="0"/>
              <a:t>Implementing project management into your IT group</a:t>
            </a:r>
          </a:p>
          <a:p>
            <a:r>
              <a:rPr lang="en-US" dirty="0" smtClean="0"/>
              <a:t>Resources</a:t>
            </a:r>
          </a:p>
          <a:p>
            <a:r>
              <a:rPr lang="en-US" dirty="0" smtClean="0"/>
              <a:t>Q &amp; 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6981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Dictionary </a:t>
            </a:r>
            <a:r>
              <a:rPr lang="en-US" sz="3200" dirty="0"/>
              <a:t>d</a:t>
            </a:r>
            <a:r>
              <a:rPr lang="en-US" sz="3200" dirty="0" smtClean="0"/>
              <a:t>efinition of project/plan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3752" y="1359648"/>
            <a:ext cx="8845660" cy="536388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b="1" dirty="0"/>
              <a:t>proj·ect</a:t>
            </a:r>
            <a:r>
              <a:rPr lang="en-US" sz="1600" dirty="0"/>
              <a:t>  (prjkt, -kt</a:t>
            </a:r>
            <a:r>
              <a:rPr lang="en-US" sz="1600" dirty="0" smtClean="0"/>
              <a:t>)  </a:t>
            </a:r>
            <a:r>
              <a:rPr lang="en-US" sz="1600" i="1" dirty="0" smtClean="0"/>
              <a:t>n</a:t>
            </a:r>
            <a:r>
              <a:rPr lang="en-US" sz="1600" i="1" dirty="0"/>
              <a:t>.</a:t>
            </a:r>
            <a:endParaRPr lang="en-US" sz="1600" dirty="0"/>
          </a:p>
          <a:p>
            <a:pPr marL="0" indent="0">
              <a:buNone/>
            </a:pPr>
            <a:r>
              <a:rPr lang="en-US" sz="1600" b="1" dirty="0" smtClean="0"/>
              <a:t>1. </a:t>
            </a:r>
            <a:r>
              <a:rPr lang="en-US" sz="1600" dirty="0" smtClean="0"/>
              <a:t>A </a:t>
            </a:r>
            <a:r>
              <a:rPr lang="en-US" sz="1600" dirty="0"/>
              <a:t>plan or proposal; a scheme. See Synonyms at </a:t>
            </a:r>
            <a:r>
              <a:rPr lang="en-US" sz="1600" u="sng" dirty="0">
                <a:hlinkClick r:id="rId3"/>
              </a:rPr>
              <a:t>plan</a:t>
            </a:r>
            <a:r>
              <a:rPr lang="en-US" sz="1600" u="sng" dirty="0" smtClean="0">
                <a:hlinkClick r:id="rId3"/>
              </a:rPr>
              <a:t>.</a:t>
            </a:r>
            <a:endParaRPr lang="en-US" sz="1600" u="sng" dirty="0" smtClean="0"/>
          </a:p>
          <a:p>
            <a:pPr marL="0" indent="0">
              <a:buNone/>
            </a:pPr>
            <a:r>
              <a:rPr lang="en-US" sz="1600" b="1" dirty="0" smtClean="0"/>
              <a:t>2</a:t>
            </a:r>
            <a:r>
              <a:rPr lang="en-US" sz="1600" b="1" dirty="0"/>
              <a:t>. </a:t>
            </a:r>
            <a:r>
              <a:rPr lang="en-US" sz="1600" dirty="0"/>
              <a:t>An undertaking requiring concerted </a:t>
            </a:r>
            <a:r>
              <a:rPr lang="en-US" sz="1600" dirty="0" smtClean="0"/>
              <a:t>effort</a:t>
            </a:r>
            <a:endParaRPr lang="en-US" sz="1600" i="1" dirty="0"/>
          </a:p>
          <a:p>
            <a:pPr marL="0" indent="0">
              <a:buNone/>
            </a:pPr>
            <a:r>
              <a:rPr lang="en-US" sz="1600" b="1" dirty="0"/>
              <a:t>plan</a:t>
            </a:r>
            <a:r>
              <a:rPr lang="en-US" sz="1600" dirty="0"/>
              <a:t>  (pln</a:t>
            </a:r>
            <a:r>
              <a:rPr lang="en-US" sz="1600" dirty="0" smtClean="0"/>
              <a:t>)  </a:t>
            </a:r>
            <a:r>
              <a:rPr lang="en-US" sz="1600" i="1" dirty="0" smtClean="0"/>
              <a:t>n</a:t>
            </a:r>
            <a:r>
              <a:rPr lang="en-US" sz="1600" i="1" dirty="0"/>
              <a:t>.</a:t>
            </a:r>
            <a:endParaRPr lang="en-US" sz="1600" dirty="0"/>
          </a:p>
          <a:p>
            <a:pPr marL="0" indent="0">
              <a:buNone/>
            </a:pPr>
            <a:r>
              <a:rPr lang="en-US" sz="1600" b="1" dirty="0" smtClean="0"/>
              <a:t>1. </a:t>
            </a:r>
            <a:r>
              <a:rPr lang="en-US" sz="1600" dirty="0" smtClean="0"/>
              <a:t>A </a:t>
            </a:r>
            <a:r>
              <a:rPr lang="en-US" sz="1600" dirty="0"/>
              <a:t>scheme, program, or method worked out beforehand for the accomplishment of an </a:t>
            </a:r>
            <a:r>
              <a:rPr lang="en-US" sz="1600" dirty="0" smtClean="0"/>
              <a:t>objective</a:t>
            </a:r>
          </a:p>
          <a:p>
            <a:pPr marL="0" indent="0">
              <a:buNone/>
            </a:pPr>
            <a:r>
              <a:rPr lang="en-US" sz="1600" b="1" dirty="0" smtClean="0"/>
              <a:t>2</a:t>
            </a:r>
            <a:r>
              <a:rPr lang="en-US" sz="1600" b="1" dirty="0"/>
              <a:t>. </a:t>
            </a:r>
            <a:r>
              <a:rPr lang="en-US" sz="1600" dirty="0"/>
              <a:t>A proposed or tentative project or course of </a:t>
            </a:r>
            <a:r>
              <a:rPr lang="en-US" sz="1600" dirty="0" smtClean="0"/>
              <a:t>action</a:t>
            </a:r>
            <a:r>
              <a:rPr lang="en-US" sz="1600" i="1" dirty="0" smtClean="0"/>
              <a:t>.</a:t>
            </a:r>
            <a:endParaRPr lang="en-US" sz="1600" dirty="0"/>
          </a:p>
          <a:p>
            <a:pPr marL="0" indent="0">
              <a:buNone/>
            </a:pPr>
            <a:r>
              <a:rPr lang="en-US" sz="1600" b="1" dirty="0" smtClean="0"/>
              <a:t>3</a:t>
            </a:r>
            <a:r>
              <a:rPr lang="en-US" sz="1600" b="1" dirty="0"/>
              <a:t>. </a:t>
            </a:r>
            <a:r>
              <a:rPr lang="en-US" sz="1600" dirty="0"/>
              <a:t>A systematic arrangement of elements or important parts; a configuration or </a:t>
            </a:r>
            <a:r>
              <a:rPr lang="en-US" sz="1600" dirty="0" smtClean="0"/>
              <a:t>outline</a:t>
            </a:r>
            <a:endParaRPr lang="en-US" sz="1600" dirty="0"/>
          </a:p>
          <a:p>
            <a:pPr marL="0" indent="0">
              <a:buNone/>
            </a:pPr>
            <a:r>
              <a:rPr lang="en-US" sz="1600" b="1" dirty="0"/>
              <a:t>4. </a:t>
            </a:r>
            <a:r>
              <a:rPr lang="en-US" sz="1600" dirty="0"/>
              <a:t>A drawing or diagram made to scale showing the structure or arrangement of something.</a:t>
            </a:r>
          </a:p>
          <a:p>
            <a:pPr marL="0" indent="0">
              <a:buNone/>
            </a:pPr>
            <a:r>
              <a:rPr lang="en-US" sz="1600" b="1" dirty="0" smtClean="0"/>
              <a:t>5. </a:t>
            </a:r>
            <a:r>
              <a:rPr lang="en-US" sz="1600" dirty="0" smtClean="0"/>
              <a:t>In perspective rendering, one of several imaginary planes perpendicular to the line of vision between the viewer and the object being depicted.</a:t>
            </a:r>
          </a:p>
          <a:p>
            <a:pPr marL="0" indent="0">
              <a:buNone/>
            </a:pPr>
            <a:r>
              <a:rPr lang="en-US" sz="1600" b="1" dirty="0" smtClean="0"/>
              <a:t>6</a:t>
            </a:r>
            <a:r>
              <a:rPr lang="en-US" sz="1600" b="1" dirty="0"/>
              <a:t>. </a:t>
            </a:r>
            <a:r>
              <a:rPr lang="en-US" sz="1600" dirty="0"/>
              <a:t>A program or policy stipulating a service or </a:t>
            </a:r>
            <a:r>
              <a:rPr lang="en-US" sz="1600" dirty="0" smtClean="0"/>
              <a:t>benefit</a:t>
            </a:r>
            <a:endParaRPr lang="en-US" sz="1600" i="1" dirty="0"/>
          </a:p>
        </p:txBody>
      </p:sp>
    </p:spTree>
    <p:extLst>
      <p:ext uri="{BB962C8B-B14F-4D97-AF65-F5344CB8AC3E}">
        <p14:creationId xmlns:p14="http://schemas.microsoft.com/office/powerpoint/2010/main" val="945645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E</a:t>
            </a:r>
            <a:r>
              <a:rPr lang="en-US" sz="3200" dirty="0" smtClean="0"/>
              <a:t>lements of good project management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645024"/>
            <a:ext cx="7556313" cy="4766516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dirty="0" smtClean="0"/>
              <a:t>Talking to the </a:t>
            </a:r>
            <a:r>
              <a:rPr lang="en-US" b="1" dirty="0" smtClean="0"/>
              <a:t>people</a:t>
            </a:r>
            <a:r>
              <a:rPr lang="en-US" dirty="0" smtClean="0"/>
              <a:t> who are most invested in or affected by the project or outcome</a:t>
            </a:r>
          </a:p>
          <a:p>
            <a:pPr lvl="0"/>
            <a:r>
              <a:rPr lang="en-US" dirty="0" smtClean="0"/>
              <a:t>Identifying the </a:t>
            </a:r>
            <a:r>
              <a:rPr lang="en-US" b="1" dirty="0" smtClean="0"/>
              <a:t>risks</a:t>
            </a:r>
            <a:r>
              <a:rPr lang="en-US" dirty="0" smtClean="0"/>
              <a:t> that are mitigated by doing or not doing a project</a:t>
            </a:r>
          </a:p>
          <a:p>
            <a:pPr lvl="0"/>
            <a:r>
              <a:rPr lang="en-US" dirty="0" smtClean="0"/>
              <a:t>Understanding the </a:t>
            </a:r>
            <a:r>
              <a:rPr lang="en-US" b="1" dirty="0" smtClean="0"/>
              <a:t>cost </a:t>
            </a:r>
            <a:r>
              <a:rPr lang="en-US" dirty="0" smtClean="0"/>
              <a:t>(people, software, time)</a:t>
            </a:r>
          </a:p>
          <a:p>
            <a:pPr lvl="0"/>
            <a:r>
              <a:rPr lang="en-US" dirty="0" smtClean="0"/>
              <a:t>Knowing the </a:t>
            </a:r>
            <a:r>
              <a:rPr lang="en-US" b="1" dirty="0" smtClean="0"/>
              <a:t>criteria for success</a:t>
            </a:r>
          </a:p>
          <a:p>
            <a:pPr lvl="0"/>
            <a:r>
              <a:rPr lang="en-US" dirty="0" smtClean="0"/>
              <a:t>A clear list </a:t>
            </a:r>
            <a:r>
              <a:rPr lang="en-US" b="1" dirty="0" smtClean="0"/>
              <a:t>tasks</a:t>
            </a:r>
            <a:r>
              <a:rPr lang="en-US" dirty="0" smtClean="0"/>
              <a:t> for people to do and assigned people</a:t>
            </a:r>
          </a:p>
          <a:p>
            <a:pPr lvl="0"/>
            <a:r>
              <a:rPr lang="en-US" dirty="0" smtClean="0"/>
              <a:t>Following up with and clearing the way for the people who are </a:t>
            </a:r>
            <a:r>
              <a:rPr lang="en-US" b="1" dirty="0" smtClean="0"/>
              <a:t>completing the tasks</a:t>
            </a:r>
          </a:p>
          <a:p>
            <a:pPr lvl="0"/>
            <a:r>
              <a:rPr lang="en-US" dirty="0" smtClean="0"/>
              <a:t>Making transparent the </a:t>
            </a:r>
            <a:r>
              <a:rPr lang="en-US" b="1" dirty="0" smtClean="0"/>
              <a:t>progress of the project </a:t>
            </a:r>
            <a:r>
              <a:rPr lang="en-US" dirty="0" smtClean="0"/>
              <a:t>to sponsors and clients</a:t>
            </a:r>
          </a:p>
          <a:p>
            <a:pPr lvl="0"/>
            <a:r>
              <a:rPr lang="en-US" b="1" dirty="0" smtClean="0"/>
              <a:t>Completing</a:t>
            </a:r>
            <a:r>
              <a:rPr lang="en-US" dirty="0" smtClean="0"/>
              <a:t> the project</a:t>
            </a:r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3342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Advantage.thmx</Template>
  <TotalTime>1476</TotalTime>
  <Words>1364</Words>
  <Application>Microsoft Macintosh PowerPoint</Application>
  <PresentationFormat>On-screen Show (4:3)</PresentationFormat>
  <Paragraphs>270</Paragraphs>
  <Slides>29</Slides>
  <Notes>29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Advantage</vt:lpstr>
      <vt:lpstr>Project Manager as a Value Role in IT</vt:lpstr>
      <vt:lpstr>Agenda</vt:lpstr>
      <vt:lpstr>Cathleen’s work experiences and biases</vt:lpstr>
      <vt:lpstr>The tricky triad</vt:lpstr>
      <vt:lpstr>Agenda</vt:lpstr>
      <vt:lpstr>The case for project management in IT</vt:lpstr>
      <vt:lpstr>Agenda</vt:lpstr>
      <vt:lpstr>Dictionary definition of project/plan</vt:lpstr>
      <vt:lpstr>Elements of good project management</vt:lpstr>
      <vt:lpstr>IT definition of qualification for project/plan Status</vt:lpstr>
      <vt:lpstr>Traditional/waterfall methodology</vt:lpstr>
      <vt:lpstr>Traditional/waterfall methodology</vt:lpstr>
      <vt:lpstr>Traditional/waterfall methodology</vt:lpstr>
      <vt:lpstr>Agile scrum</vt:lpstr>
      <vt:lpstr>Agile scrum</vt:lpstr>
      <vt:lpstr>Agenda</vt:lpstr>
      <vt:lpstr>Personality traits for project management</vt:lpstr>
      <vt:lpstr>Sometimes…things “other” than formal P.M. roles are what it looks like in IT</vt:lpstr>
      <vt:lpstr>Formal Project Management</vt:lpstr>
      <vt:lpstr>Agenda</vt:lpstr>
      <vt:lpstr>Challenges for implementing project management in IT</vt:lpstr>
      <vt:lpstr>Agenda</vt:lpstr>
      <vt:lpstr>Implementing project management within your group</vt:lpstr>
      <vt:lpstr>Examples of IT projects with a P.M.</vt:lpstr>
      <vt:lpstr>Agenda</vt:lpstr>
      <vt:lpstr>Resources</vt:lpstr>
      <vt:lpstr>Join us in IT at the Broad Institute!</vt:lpstr>
      <vt:lpstr>Agenda</vt:lpstr>
      <vt:lpstr>Talk.</vt:lpstr>
    </vt:vector>
  </TitlesOfParts>
  <Manager>Matthew Trunnell</Manager>
  <Company>Broad Institute of MIT and Harvard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Manager as a Value Role in IT</dc:title>
  <dc:subject>BBLISA Talk:  December 11, 2013</dc:subject>
  <dc:creator>Cathleen Bonner</dc:creator>
  <cp:keywords/>
  <dc:description/>
  <cp:lastModifiedBy>Admnistrator</cp:lastModifiedBy>
  <cp:revision>89</cp:revision>
  <cp:lastPrinted>2013-12-11T22:14:27Z</cp:lastPrinted>
  <dcterms:created xsi:type="dcterms:W3CDTF">2013-12-05T16:50:45Z</dcterms:created>
  <dcterms:modified xsi:type="dcterms:W3CDTF">2013-12-16T00:26:11Z</dcterms:modified>
  <cp:category>Project Management</cp:category>
</cp:coreProperties>
</file>