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viewProps.xml" ContentType="application/vnd.openxmlformats-officedocument.presentationml.viewProps+xml"/>
  <Default Extension="jpeg" ContentType="image/jpeg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69" r:id="rId3"/>
    <p:sldId id="271" r:id="rId4"/>
    <p:sldId id="257" r:id="rId5"/>
    <p:sldId id="272" r:id="rId6"/>
    <p:sldId id="273" r:id="rId7"/>
    <p:sldId id="304" r:id="rId8"/>
    <p:sldId id="258" r:id="rId9"/>
    <p:sldId id="274" r:id="rId10"/>
    <p:sldId id="264" r:id="rId11"/>
    <p:sldId id="259" r:id="rId12"/>
    <p:sldId id="260" r:id="rId13"/>
    <p:sldId id="261" r:id="rId14"/>
    <p:sldId id="263" r:id="rId15"/>
    <p:sldId id="270" r:id="rId16"/>
    <p:sldId id="265" r:id="rId17"/>
    <p:sldId id="275" r:id="rId18"/>
    <p:sldId id="266" r:id="rId19"/>
    <p:sldId id="278" r:id="rId20"/>
    <p:sldId id="280" r:id="rId21"/>
    <p:sldId id="267" r:id="rId22"/>
    <p:sldId id="302" r:id="rId23"/>
    <p:sldId id="276" r:id="rId24"/>
    <p:sldId id="297" r:id="rId25"/>
    <p:sldId id="291" r:id="rId26"/>
    <p:sldId id="298" r:id="rId27"/>
    <p:sldId id="287" r:id="rId28"/>
    <p:sldId id="295" r:id="rId29"/>
    <p:sldId id="294" r:id="rId30"/>
    <p:sldId id="296" r:id="rId31"/>
    <p:sldId id="289" r:id="rId32"/>
    <p:sldId id="303" r:id="rId33"/>
    <p:sldId id="299" r:id="rId34"/>
    <p:sldId id="290" r:id="rId35"/>
    <p:sldId id="301" r:id="rId36"/>
    <p:sldId id="268" r:id="rId37"/>
    <p:sldId id="284" r:id="rId38"/>
    <p:sldId id="285" r:id="rId39"/>
    <p:sldId id="279" r:id="rId40"/>
    <p:sldId id="281" r:id="rId41"/>
    <p:sldId id="282" r:id="rId42"/>
    <p:sldId id="283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587" autoAdjust="0"/>
    <p:restoredTop sz="93342" autoAdjust="0"/>
  </p:normalViewPr>
  <p:slideViewPr>
    <p:cSldViewPr snapToGrid="0" snapToObjects="1">
      <p:cViewPr varScale="1">
        <p:scale>
          <a:sx n="148" d="100"/>
          <a:sy n="148" d="100"/>
        </p:scale>
        <p:origin x="-131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5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0DC3C-23D6-D944-8D8F-2DC078515DEB}" type="datetimeFigureOut">
              <a:rPr lang="en-US" smtClean="0"/>
              <a:pPr/>
              <a:t>3/11/11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8BBB6-6188-1E44-8AD0-3EBBF96AA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Jim = Monitoring app guy</a:t>
            </a:r>
          </a:p>
          <a:p>
            <a:r>
              <a:rPr lang="en-US" dirty="0" smtClean="0"/>
              <a:t>Tim = Systems admin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8BBB6-6188-1E44-8AD0-3EBBF96AAB9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AGENTS, UDP, forwarding from two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syslog</a:t>
            </a:r>
            <a:r>
              <a:rPr lang="en-US" baseline="0" dirty="0" smtClean="0"/>
              <a:t>-NG servers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8BBB6-6188-1E44-8AD0-3EBBF96AAB9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 based UDP data separation</a:t>
            </a:r>
            <a:r>
              <a:rPr lang="en-US" baseline="0" dirty="0" smtClean="0"/>
              <a:t> in early stages.  Our strategies grow with the application.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8BBB6-6188-1E44-8AD0-3EBBF96AAB9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Teams are fully committed, we start</a:t>
            </a:r>
            <a:r>
              <a:rPr lang="en-US" baseline="0" dirty="0" smtClean="0"/>
              <a:t> sharing more infrastructure.</a:t>
            </a:r>
          </a:p>
          <a:p>
            <a:r>
              <a:rPr lang="en-US" baseline="0" dirty="0" smtClean="0"/>
              <a:t>Agents are proving to be very useful.</a:t>
            </a:r>
          </a:p>
          <a:p>
            <a:r>
              <a:rPr lang="en-US" baseline="0" dirty="0" smtClean="0"/>
              <a:t>We begin to replace parts of Smarts.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8BBB6-6188-1E44-8AD0-3EBBF96AAB9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Agents on Winders</a:t>
            </a:r>
            <a:r>
              <a:rPr lang="en-US" baseline="0" dirty="0" smtClean="0"/>
              <a:t> – our single agent collection server was not working out.</a:t>
            </a:r>
          </a:p>
          <a:p>
            <a:r>
              <a:rPr lang="en-US" baseline="0" dirty="0" smtClean="0"/>
              <a:t>TCP forwarding!</a:t>
            </a:r>
          </a:p>
          <a:p>
            <a:r>
              <a:rPr lang="en-US" dirty="0" smtClean="0"/>
              <a:t>More agents enable us to retire Smarts </a:t>
            </a:r>
            <a:r>
              <a:rPr lang="en-US" dirty="0" err="1" smtClean="0"/>
              <a:t>DBs</a:t>
            </a:r>
            <a:r>
              <a:rPr lang="en-US" dirty="0" smtClean="0"/>
              <a:t>!  We repurpose</a:t>
            </a:r>
            <a:r>
              <a:rPr lang="en-US" baseline="0" dirty="0" smtClean="0"/>
              <a:t> the hardware for more Splunk indexers.  </a:t>
            </a:r>
          </a:p>
          <a:p>
            <a:r>
              <a:rPr lang="en-US" dirty="0" smtClean="0"/>
              <a:t>Agent</a:t>
            </a:r>
            <a:r>
              <a:rPr lang="en-US" baseline="0" dirty="0" smtClean="0"/>
              <a:t> log scraping becomes the “glue” to bond custom monitoring solutions into a single search 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8BBB6-6188-1E44-8AD0-3EBBF96AAB9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Immediate speed increase</a:t>
            </a:r>
            <a:r>
              <a:rPr lang="en-US" baseline="0" dirty="0" smtClean="0"/>
              <a:t> is noticed with multiple indexes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8BBB6-6188-1E44-8AD0-3EBBF96AAB9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to</a:t>
            </a:r>
            <a:r>
              <a:rPr lang="en-US" baseline="0" dirty="0" smtClean="0"/>
              <a:t> upgrade our license from 20GB -&gt; 50GB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8BBB6-6188-1E44-8AD0-3EBBF96AAB9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new architecture includes horizontal expansion / map reduce</a:t>
            </a:r>
          </a:p>
          <a:p>
            <a:r>
              <a:rPr lang="en-US" dirty="0" smtClean="0"/>
              <a:t>SVN for app 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8BBB6-6188-1E44-8AD0-3EBBF96AAB9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 direction with centralized alerting – much will be custom work, HA reduction of notifications</a:t>
            </a:r>
          </a:p>
          <a:p>
            <a:r>
              <a:rPr lang="en-US" dirty="0" smtClean="0"/>
              <a:t>Agents remove UDP where ever possible</a:t>
            </a:r>
          </a:p>
          <a:p>
            <a:r>
              <a:rPr lang="en-US" dirty="0" smtClean="0"/>
              <a:t>Deployment server necessary to</a:t>
            </a:r>
            <a:r>
              <a:rPr lang="en-US" baseline="0" dirty="0" smtClean="0"/>
              <a:t> manage </a:t>
            </a:r>
            <a:r>
              <a:rPr lang="en-US" baseline="0" dirty="0" err="1" smtClean="0"/>
              <a:t>configs</a:t>
            </a:r>
            <a:r>
              <a:rPr lang="en-US" baseline="0" dirty="0" smtClean="0"/>
              <a:t> on servers that we are not administrating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8BBB6-6188-1E44-8AD0-3EBBF96AAB9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Collapse all apps that we can – </a:t>
            </a:r>
            <a:r>
              <a:rPr lang="en-US" dirty="0" err="1" smtClean="0"/>
              <a:t>NetFow</a:t>
            </a:r>
            <a:r>
              <a:rPr lang="en-US" dirty="0" smtClean="0"/>
              <a:t> is the other standalone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8BBB6-6188-1E44-8AD0-3EBBF96AAB9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Users do not need to know what is behind the curtain.</a:t>
            </a:r>
          </a:p>
          <a:p>
            <a:r>
              <a:rPr lang="en-US" dirty="0" smtClean="0"/>
              <a:t>Same is true for Splunk application developers - Security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8BBB6-6188-1E44-8AD0-3EBBF96AAB9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Community</a:t>
            </a:r>
          </a:p>
          <a:p>
            <a:r>
              <a:rPr lang="en-US" dirty="0" smtClean="0"/>
              <a:t>Collaboration</a:t>
            </a:r>
          </a:p>
          <a:p>
            <a:r>
              <a:rPr lang="en-US" dirty="0" smtClean="0"/>
              <a:t>We do not work for Splunk.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8BBB6-6188-1E44-8AD0-3EBBF96AAB9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Sever team moved first with dashboards</a:t>
            </a:r>
          </a:p>
          <a:p>
            <a:r>
              <a:rPr lang="en-US" dirty="0" smtClean="0"/>
              <a:t>Network</a:t>
            </a:r>
            <a:r>
              <a:rPr lang="en-US" baseline="0" dirty="0" smtClean="0"/>
              <a:t> team as happy to have alert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8BBB6-6188-1E44-8AD0-3EBBF96AAB9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laptop – there is an App for this.</a:t>
            </a:r>
            <a:r>
              <a:rPr lang="en-US" baseline="0" dirty="0" smtClean="0"/>
              <a:t>  Spent an hour trying to </a:t>
            </a:r>
            <a:r>
              <a:rPr lang="en-US" baseline="0" dirty="0" err="1" smtClean="0"/>
              <a:t>config</a:t>
            </a:r>
            <a:r>
              <a:rPr lang="en-US" baseline="0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8BBB6-6188-1E44-8AD0-3EBBF96AAB9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Apps are self</a:t>
            </a:r>
            <a:r>
              <a:rPr lang="en-US" baseline="0" dirty="0" smtClean="0"/>
              <a:t> contained</a:t>
            </a:r>
          </a:p>
          <a:p>
            <a:r>
              <a:rPr lang="en-US" baseline="0" dirty="0" smtClean="0"/>
              <a:t>Several apps can look at the same data!</a:t>
            </a:r>
          </a:p>
          <a:p>
            <a:r>
              <a:rPr lang="en-US" baseline="0" dirty="0" smtClean="0"/>
              <a:t>There are a bunch out there</a:t>
            </a:r>
          </a:p>
          <a:p>
            <a:r>
              <a:rPr lang="en-US" baseline="0" dirty="0" smtClean="0"/>
              <a:t>Easy to steal what you like, and I encourage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8BBB6-6188-1E44-8AD0-3EBBF96AAB9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</a:t>
            </a:r>
            <a:r>
              <a:rPr lang="en-US" baseline="0" dirty="0" smtClean="0"/>
              <a:t> were very </a:t>
            </a:r>
            <a:r>
              <a:rPr lang="en-US" baseline="0" dirty="0" err="1" smtClean="0"/>
              <a:t>silo’ed</a:t>
            </a:r>
            <a:r>
              <a:rPr lang="en-US" baseline="0" dirty="0" smtClean="0"/>
              <a:t> groups</a:t>
            </a:r>
          </a:p>
          <a:p>
            <a:r>
              <a:rPr lang="en-US" dirty="0" smtClean="0"/>
              <a:t>Our collaboration was contagious,</a:t>
            </a:r>
            <a:r>
              <a:rPr lang="en-US" baseline="0" dirty="0" smtClean="0"/>
              <a:t> more wanted to join in as they saw our results.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8BBB6-6188-1E44-8AD0-3EBBF96AAB9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Very simple needs, we end out going much further.</a:t>
            </a:r>
          </a:p>
          <a:p>
            <a:r>
              <a:rPr lang="en-US" dirty="0" smtClean="0"/>
              <a:t>We had nothing the day that I started,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syslog</a:t>
            </a:r>
            <a:r>
              <a:rPr lang="en-US" baseline="0" dirty="0" smtClean="0"/>
              <a:t>-NG was a big step forward for our team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8BBB6-6188-1E44-8AD0-3EBBF96AAB9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more </a:t>
            </a:r>
            <a:r>
              <a:rPr lang="en-US" dirty="0" err="1" smtClean="0"/>
              <a:t>grepping</a:t>
            </a:r>
            <a:r>
              <a:rPr lang="en-US" dirty="0" smtClean="0"/>
              <a:t> through 5 GB files.  No</a:t>
            </a:r>
            <a:r>
              <a:rPr lang="en-US" baseline="0" dirty="0" smtClean="0"/>
              <a:t> longer searching on several devices when troubleshooting.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8BBB6-6188-1E44-8AD0-3EBBF96AAB9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went with what we knew at the time – keeping it simple.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8BBB6-6188-1E44-8AD0-3EBBF96AAB9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Quick, easy,</a:t>
            </a:r>
            <a:r>
              <a:rPr lang="en-US" baseline="0" dirty="0" smtClean="0"/>
              <a:t> painless.  From Tim’s condo.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8BBB6-6188-1E44-8AD0-3EBBF96AAB9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</a:t>
            </a:r>
            <a:r>
              <a:rPr lang="en-US" baseline="0" dirty="0" smtClean="0"/>
              <a:t> have doubled our count stats, but our license usage increased 100 fold.</a:t>
            </a:r>
          </a:p>
          <a:p>
            <a:r>
              <a:rPr lang="en-US" baseline="0" dirty="0" smtClean="0"/>
              <a:t>Discuss licensing and sizing.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8BBB6-6188-1E44-8AD0-3EBBF96AAB9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Everything on two servers.  Later we upgrade our architecture as we outgrow this 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8BBB6-6188-1E44-8AD0-3EBBF96AAB9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48872-DE69-3F4F-9858-BFEF17E5A232}" type="datetimeFigureOut">
              <a:rPr lang="en-US" smtClean="0"/>
              <a:pPr/>
              <a:t>3/11/11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10F1D-6B5B-964A-819F-343742F57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48872-DE69-3F4F-9858-BFEF17E5A232}" type="datetimeFigureOut">
              <a:rPr lang="en-US" smtClean="0"/>
              <a:pPr/>
              <a:t>3/11/11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10F1D-6B5B-964A-819F-343742F57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48872-DE69-3F4F-9858-BFEF17E5A232}" type="datetimeFigureOut">
              <a:rPr lang="en-US" smtClean="0"/>
              <a:pPr/>
              <a:t>3/11/11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10F1D-6B5B-964A-819F-343742F57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48872-DE69-3F4F-9858-BFEF17E5A232}" type="datetimeFigureOut">
              <a:rPr lang="en-US" smtClean="0"/>
              <a:pPr/>
              <a:t>3/11/11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10F1D-6B5B-964A-819F-343742F57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48872-DE69-3F4F-9858-BFEF17E5A232}" type="datetimeFigureOut">
              <a:rPr lang="en-US" smtClean="0"/>
              <a:pPr/>
              <a:t>3/11/11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10F1D-6B5B-964A-819F-343742F57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48872-DE69-3F4F-9858-BFEF17E5A232}" type="datetimeFigureOut">
              <a:rPr lang="en-US" smtClean="0"/>
              <a:pPr/>
              <a:t>3/11/11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10F1D-6B5B-964A-819F-343742F57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48872-DE69-3F4F-9858-BFEF17E5A232}" type="datetimeFigureOut">
              <a:rPr lang="en-US" smtClean="0"/>
              <a:pPr/>
              <a:t>3/11/11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10F1D-6B5B-964A-819F-343742F57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48872-DE69-3F4F-9858-BFEF17E5A232}" type="datetimeFigureOut">
              <a:rPr lang="en-US" smtClean="0"/>
              <a:pPr/>
              <a:t>3/11/11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10F1D-6B5B-964A-819F-343742F57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48872-DE69-3F4F-9858-BFEF17E5A232}" type="datetimeFigureOut">
              <a:rPr lang="en-US" smtClean="0"/>
              <a:pPr/>
              <a:t>3/11/11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10F1D-6B5B-964A-819F-343742F57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48872-DE69-3F4F-9858-BFEF17E5A232}" type="datetimeFigureOut">
              <a:rPr lang="en-US" smtClean="0"/>
              <a:pPr/>
              <a:t>3/11/11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10F1D-6B5B-964A-819F-343742F57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48872-DE69-3F4F-9858-BFEF17E5A232}" type="datetimeFigureOut">
              <a:rPr lang="en-US" smtClean="0"/>
              <a:pPr/>
              <a:t>3/11/11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10F1D-6B5B-964A-819F-343742F57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48872-DE69-3F4F-9858-BFEF17E5A232}" type="datetimeFigureOut">
              <a:rPr lang="en-US" smtClean="0"/>
              <a:pPr/>
              <a:t>3/11/11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10F1D-6B5B-964A-819F-343742F57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answers.splunk.com" TargetMode="External"/><Relationship Id="rId3" Type="http://schemas.openxmlformats.org/officeDocument/2006/relationships/hyperlink" Target="https://listserv.uconn.edu/cgi-bin/wa?A0=SPLUNK-L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Splunk Manages </a:t>
            </a:r>
            <a:r>
              <a:rPr lang="en-US" smtClean="0"/>
              <a:t>Our Junk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Our experiences throughout the</a:t>
            </a:r>
          </a:p>
          <a:p>
            <a:r>
              <a:rPr lang="en-US" dirty="0" smtClean="0"/>
              <a:t>3 year journey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1 Hardware and Strategies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it runs 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RHEL 5 – 64 bit</a:t>
            </a:r>
          </a:p>
          <a:p>
            <a:r>
              <a:rPr lang="en-US" dirty="0" smtClean="0"/>
              <a:t>Commodity HW </a:t>
            </a:r>
          </a:p>
          <a:p>
            <a:r>
              <a:rPr lang="en-US" dirty="0" smtClean="0"/>
              <a:t>15k local disk</a:t>
            </a:r>
          </a:p>
          <a:p>
            <a:pPr lvl="1"/>
            <a:r>
              <a:rPr lang="en-US" dirty="0" smtClean="0"/>
              <a:t>RAID 5 1.6T </a:t>
            </a:r>
          </a:p>
          <a:p>
            <a:r>
              <a:rPr lang="en-US" dirty="0" smtClean="0"/>
              <a:t>2 </a:t>
            </a:r>
            <a:r>
              <a:rPr lang="en-US" dirty="0" err="1" smtClean="0"/>
              <a:t>x</a:t>
            </a:r>
            <a:r>
              <a:rPr lang="en-US" dirty="0" smtClean="0"/>
              <a:t> 4 Core Processors     (3.00 GHz)</a:t>
            </a:r>
          </a:p>
          <a:p>
            <a:r>
              <a:rPr lang="en-US" dirty="0" smtClean="0"/>
              <a:t>16 GB RAM</a:t>
            </a:r>
          </a:p>
          <a:p>
            <a:r>
              <a:rPr lang="en-US" dirty="0" smtClean="0"/>
              <a:t>Custom Yum Repo for software Deployment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Strategies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of everything</a:t>
            </a:r>
          </a:p>
          <a:p>
            <a:r>
              <a:rPr lang="en-US" dirty="0" smtClean="0"/>
              <a:t>Fast disk</a:t>
            </a:r>
          </a:p>
          <a:p>
            <a:r>
              <a:rPr lang="en-US" dirty="0" smtClean="0"/>
              <a:t>Wherever possible we made our configurations independent of other services (SAN/NAS)</a:t>
            </a:r>
          </a:p>
          <a:p>
            <a:r>
              <a:rPr lang="en-US" dirty="0" smtClean="0"/>
              <a:t>Simplicity keeps it maintainable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2537" y="1460586"/>
            <a:ext cx="4160814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Phase 1 – Basic </a:t>
            </a:r>
            <a:r>
              <a:rPr lang="en-US" dirty="0" err="1" smtClean="0"/>
              <a:t>syslog</a:t>
            </a:r>
            <a:r>
              <a:rPr lang="en-US" dirty="0" smtClean="0"/>
              <a:t>, “just get it in”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6694"/>
            <a:ext cx="36322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Very few agents</a:t>
            </a:r>
          </a:p>
          <a:p>
            <a:r>
              <a:rPr lang="en-US" dirty="0" smtClean="0"/>
              <a:t>All UDP</a:t>
            </a:r>
          </a:p>
          <a:p>
            <a:r>
              <a:rPr lang="en-US" dirty="0" err="1" smtClean="0"/>
              <a:t>Sourcetype</a:t>
            </a:r>
            <a:r>
              <a:rPr lang="en-US" dirty="0" smtClean="0"/>
              <a:t> based roles</a:t>
            </a:r>
          </a:p>
          <a:p>
            <a:r>
              <a:rPr lang="en-US" dirty="0" smtClean="0"/>
              <a:t>Dual role servers (search &amp; index)</a:t>
            </a:r>
          </a:p>
          <a:p>
            <a:r>
              <a:rPr lang="en-US" dirty="0" smtClean="0"/>
              <a:t>Hot / Hot HA architecture</a:t>
            </a:r>
          </a:p>
          <a:p>
            <a:r>
              <a:rPr lang="en-US" dirty="0" smtClean="0"/>
              <a:t>1.6 </a:t>
            </a:r>
            <a:r>
              <a:rPr lang="en-US" dirty="0"/>
              <a:t>Terabytes </a:t>
            </a:r>
            <a:r>
              <a:rPr lang="en-US" dirty="0" smtClean="0"/>
              <a:t>of useable disk each</a:t>
            </a:r>
          </a:p>
          <a:p>
            <a:r>
              <a:rPr lang="en-US" dirty="0" smtClean="0"/>
              <a:t>Splunk </a:t>
            </a:r>
            <a:r>
              <a:rPr lang="en-US" dirty="0" err="1" smtClean="0"/>
              <a:t>v</a:t>
            </a:r>
            <a:r>
              <a:rPr lang="en-US" dirty="0" smtClean="0"/>
              <a:t> 3.x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Closer look at Syslog-NG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50" y="1771094"/>
            <a:ext cx="8242300" cy="383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781" y="1561577"/>
            <a:ext cx="4211053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 – More logs!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37581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Merge Syslog-NG servers</a:t>
            </a:r>
          </a:p>
          <a:p>
            <a:r>
              <a:rPr lang="en-US" dirty="0" smtClean="0"/>
              <a:t>Start to introduce more Splunk agents to grab difficult logs</a:t>
            </a:r>
          </a:p>
          <a:p>
            <a:r>
              <a:rPr lang="en-US" dirty="0" smtClean="0"/>
              <a:t>Add more departments</a:t>
            </a:r>
          </a:p>
          <a:p>
            <a:r>
              <a:rPr lang="en-US" dirty="0" smtClean="0"/>
              <a:t>Splunk integrated with event notification path</a:t>
            </a:r>
          </a:p>
          <a:p>
            <a:pPr lvl="1"/>
            <a:r>
              <a:rPr lang="en-US" dirty="0" smtClean="0"/>
              <a:t>Replaces </a:t>
            </a:r>
            <a:r>
              <a:rPr lang="en-US" dirty="0" err="1" smtClean="0"/>
              <a:t>syslog</a:t>
            </a:r>
            <a:r>
              <a:rPr lang="en-US" dirty="0" smtClean="0"/>
              <a:t> adapter </a:t>
            </a:r>
          </a:p>
          <a:p>
            <a:pPr lvl="1">
              <a:buNone/>
            </a:pPr>
            <a:r>
              <a:rPr lang="en-US" dirty="0" smtClean="0"/>
              <a:t>	in EMC Smarts</a:t>
            </a:r>
          </a:p>
          <a:p>
            <a:r>
              <a:rPr lang="en-US" dirty="0" smtClean="0"/>
              <a:t>Splunk </a:t>
            </a:r>
            <a:r>
              <a:rPr lang="en-US" dirty="0" err="1" smtClean="0"/>
              <a:t>v</a:t>
            </a:r>
            <a:r>
              <a:rPr lang="en-US" dirty="0" smtClean="0"/>
              <a:t> 3.x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3 – Agents and Indexes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41800" cy="45259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More and more Splunk agents</a:t>
            </a:r>
          </a:p>
          <a:p>
            <a:pPr lvl="1"/>
            <a:r>
              <a:rPr lang="en-US" dirty="0" smtClean="0"/>
              <a:t>Windows servers migrated</a:t>
            </a:r>
          </a:p>
          <a:p>
            <a:r>
              <a:rPr lang="en-US" dirty="0" smtClean="0"/>
              <a:t>TCP forwarding of </a:t>
            </a:r>
            <a:r>
              <a:rPr lang="en-US" dirty="0" err="1" smtClean="0"/>
              <a:t>syslogs</a:t>
            </a:r>
            <a:r>
              <a:rPr lang="en-US" dirty="0" smtClean="0"/>
              <a:t> </a:t>
            </a:r>
          </a:p>
          <a:p>
            <a:r>
              <a:rPr lang="en-US" dirty="0" smtClean="0"/>
              <a:t>Multiple indexes</a:t>
            </a:r>
          </a:p>
          <a:p>
            <a:pPr lvl="1"/>
            <a:r>
              <a:rPr lang="en-US" dirty="0" smtClean="0"/>
              <a:t>Index based roles</a:t>
            </a:r>
          </a:p>
          <a:p>
            <a:pPr lvl="1"/>
            <a:r>
              <a:rPr lang="en-US" dirty="0" smtClean="0"/>
              <a:t>Faster searches</a:t>
            </a:r>
          </a:p>
          <a:p>
            <a:r>
              <a:rPr lang="en-US" dirty="0" smtClean="0"/>
              <a:t>Replace Smarts DB with </a:t>
            </a:r>
          </a:p>
          <a:p>
            <a:pPr>
              <a:buNone/>
            </a:pPr>
            <a:r>
              <a:rPr lang="en-US" dirty="0" smtClean="0"/>
              <a:t>	Splunk</a:t>
            </a:r>
          </a:p>
          <a:p>
            <a:pPr lvl="1"/>
            <a:r>
              <a:rPr lang="en-US" dirty="0" smtClean="0"/>
              <a:t>Hardware is now available for Splunk expansion</a:t>
            </a:r>
          </a:p>
          <a:p>
            <a:r>
              <a:rPr lang="en-US" dirty="0" smtClean="0"/>
              <a:t>Splunk begins to fill monitoring gaps, acts as “glue”</a:t>
            </a:r>
          </a:p>
          <a:p>
            <a:r>
              <a:rPr lang="en-US" dirty="0" smtClean="0"/>
              <a:t>Splunk </a:t>
            </a:r>
            <a:r>
              <a:rPr lang="en-US" dirty="0" err="1" smtClean="0"/>
              <a:t>v</a:t>
            </a:r>
            <a:r>
              <a:rPr lang="en-US" dirty="0" smtClean="0"/>
              <a:t> 4.x </a:t>
            </a:r>
          </a:p>
          <a:p>
            <a:pPr lvl="1"/>
            <a:r>
              <a:rPr lang="en-US" dirty="0" smtClean="0"/>
              <a:t>Apps now available</a:t>
            </a:r>
          </a:p>
          <a:p>
            <a:pPr lvl="1"/>
            <a:r>
              <a:rPr lang="en-US" dirty="0" smtClean="0"/>
              <a:t>Free Unix &amp; Windows Apps</a:t>
            </a:r>
          </a:p>
          <a:p>
            <a:pPr lvl="1"/>
            <a:r>
              <a:rPr lang="en-US" dirty="0" smtClean="0"/>
              <a:t>First round of developing our own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811" y="1486427"/>
            <a:ext cx="363662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Snapshot after implementing more indexes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0-01-27 at 10.26.03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34657"/>
            <a:ext cx="8229600" cy="4269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Splunk growth around the same time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3576979"/>
            <a:ext cx="8229600" cy="2557651"/>
          </a:xfrm>
        </p:spPr>
        <p:txBody>
          <a:bodyPr>
            <a:normAutofit/>
          </a:bodyPr>
          <a:lstStyle/>
          <a:p>
            <a:r>
              <a:rPr lang="en-US" dirty="0" smtClean="0"/>
              <a:t>Organic growth with other departments</a:t>
            </a:r>
          </a:p>
          <a:p>
            <a:r>
              <a:rPr lang="en-US" dirty="0" smtClean="0"/>
              <a:t>Steady growth of indexed data</a:t>
            </a:r>
          </a:p>
          <a:p>
            <a:pPr lvl="1"/>
            <a:r>
              <a:rPr lang="en-US" dirty="0" smtClean="0"/>
              <a:t>Introduction of new indexes</a:t>
            </a:r>
          </a:p>
          <a:p>
            <a:r>
              <a:rPr lang="en-US" dirty="0" smtClean="0"/>
              <a:t>Security mandate to have Splunk on all servers</a:t>
            </a:r>
          </a:p>
        </p:txBody>
      </p:sp>
      <p:pic>
        <p:nvPicPr>
          <p:cNvPr id="8" name="Picture 7" descr="Screen shot 2010-03-26 at 12.37.47 PM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187132" y="1600200"/>
            <a:ext cx="6769735" cy="196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4 Hardware and Strategies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new Indexers runs 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RHEL 5 – 64 bit</a:t>
            </a:r>
          </a:p>
          <a:p>
            <a:r>
              <a:rPr lang="en-US" dirty="0" smtClean="0"/>
              <a:t>Commodity HW </a:t>
            </a:r>
          </a:p>
          <a:p>
            <a:r>
              <a:rPr lang="en-US" dirty="0" smtClean="0"/>
              <a:t>15k Direct Attached Array</a:t>
            </a:r>
          </a:p>
          <a:p>
            <a:pPr lvl="1"/>
            <a:r>
              <a:rPr lang="en-US" dirty="0" smtClean="0"/>
              <a:t>RAID 5 1 TB  </a:t>
            </a:r>
          </a:p>
          <a:p>
            <a:pPr lvl="1"/>
            <a:r>
              <a:rPr lang="en-US" dirty="0" smtClean="0"/>
              <a:t>Room for more drives </a:t>
            </a:r>
          </a:p>
          <a:p>
            <a:r>
              <a:rPr lang="en-US" dirty="0" smtClean="0"/>
              <a:t>2 </a:t>
            </a:r>
            <a:r>
              <a:rPr lang="en-US" dirty="0" err="1" smtClean="0"/>
              <a:t>x</a:t>
            </a:r>
            <a:r>
              <a:rPr lang="en-US" dirty="0" smtClean="0"/>
              <a:t> 4 Core Processors     (3.00 GHz)</a:t>
            </a:r>
          </a:p>
          <a:p>
            <a:r>
              <a:rPr lang="en-US" dirty="0" smtClean="0"/>
              <a:t>12 GB RAM</a:t>
            </a:r>
          </a:p>
          <a:p>
            <a:r>
              <a:rPr lang="en-US" dirty="0" smtClean="0"/>
              <a:t>Custom Yum Repo for software Deployment</a:t>
            </a:r>
          </a:p>
          <a:p>
            <a:r>
              <a:rPr lang="en-US" dirty="0" smtClean="0"/>
              <a:t>SVN for application management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Strategies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Horizontal expansion</a:t>
            </a:r>
          </a:p>
          <a:p>
            <a:pPr lvl="1"/>
            <a:r>
              <a:rPr lang="en-US" dirty="0" smtClean="0"/>
              <a:t>Search Heads</a:t>
            </a:r>
          </a:p>
          <a:p>
            <a:r>
              <a:rPr lang="en-US" dirty="0" smtClean="0"/>
              <a:t>Two of everything</a:t>
            </a:r>
          </a:p>
          <a:p>
            <a:pPr lvl="1"/>
            <a:r>
              <a:rPr lang="en-US" dirty="0" smtClean="0"/>
              <a:t>Keep the hardware specs close as possible</a:t>
            </a:r>
          </a:p>
          <a:p>
            <a:r>
              <a:rPr lang="en-US" dirty="0" smtClean="0"/>
              <a:t>Fast disk</a:t>
            </a:r>
          </a:p>
          <a:p>
            <a:pPr lvl="1"/>
            <a:r>
              <a:rPr lang="en-US" dirty="0" smtClean="0"/>
              <a:t>Use of Linux LVM to grow additional disk</a:t>
            </a:r>
          </a:p>
          <a:p>
            <a:r>
              <a:rPr lang="en-US" dirty="0" smtClean="0"/>
              <a:t>Wherever possible we made our configurations independent of other services (SAN/NAS)</a:t>
            </a:r>
          </a:p>
          <a:p>
            <a:r>
              <a:rPr lang="en-US" dirty="0" smtClean="0"/>
              <a:t>Simplicity keeps it maintainable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368" y="1443575"/>
            <a:ext cx="50309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4 – Apps and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1953" cy="45259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Migrate unified alerting</a:t>
            </a:r>
          </a:p>
          <a:p>
            <a:r>
              <a:rPr lang="en-US" dirty="0" smtClean="0"/>
              <a:t>Remove UDP everywhere possible</a:t>
            </a:r>
          </a:p>
          <a:p>
            <a:r>
              <a:rPr lang="en-US" dirty="0" smtClean="0"/>
              <a:t>New Splunk Architecture!</a:t>
            </a:r>
          </a:p>
          <a:p>
            <a:pPr lvl="1"/>
            <a:r>
              <a:rPr lang="en-US" dirty="0" smtClean="0"/>
              <a:t>Horizontal expansion (map reduce)</a:t>
            </a:r>
          </a:p>
          <a:p>
            <a:pPr lvl="1"/>
            <a:r>
              <a:rPr lang="en-US" dirty="0" smtClean="0"/>
              <a:t>Search Heads</a:t>
            </a:r>
          </a:p>
          <a:p>
            <a:pPr lvl="1"/>
            <a:r>
              <a:rPr lang="en-US" dirty="0" smtClean="0"/>
              <a:t>Scheduled search server</a:t>
            </a:r>
          </a:p>
          <a:p>
            <a:pPr lvl="1"/>
            <a:r>
              <a:rPr lang="en-US" dirty="0" smtClean="0"/>
              <a:t>Automated sync</a:t>
            </a:r>
          </a:p>
          <a:p>
            <a:pPr lvl="1"/>
            <a:r>
              <a:rPr lang="en-US" dirty="0" smtClean="0"/>
              <a:t>More disk!</a:t>
            </a:r>
          </a:p>
          <a:p>
            <a:pPr lvl="1"/>
            <a:r>
              <a:rPr lang="en-US" dirty="0" smtClean="0"/>
              <a:t>Load balanced VIP?</a:t>
            </a:r>
          </a:p>
          <a:p>
            <a:r>
              <a:rPr lang="en-US" dirty="0" smtClean="0"/>
              <a:t>Agents, agents, agents</a:t>
            </a:r>
          </a:p>
          <a:p>
            <a:pPr lvl="1"/>
            <a:r>
              <a:rPr lang="en-US" dirty="0" smtClean="0"/>
              <a:t>Support for apps</a:t>
            </a:r>
          </a:p>
          <a:p>
            <a:pPr lvl="1"/>
            <a:r>
              <a:rPr lang="en-US" dirty="0" smtClean="0"/>
              <a:t>Custom inputs</a:t>
            </a:r>
          </a:p>
          <a:p>
            <a:pPr lvl="1"/>
            <a:r>
              <a:rPr lang="en-US" dirty="0" smtClean="0"/>
              <a:t>Scripted output</a:t>
            </a:r>
          </a:p>
          <a:p>
            <a:r>
              <a:rPr lang="en-US" dirty="0" smtClean="0"/>
              <a:t>Splunk Agent on Syslog-NG</a:t>
            </a:r>
          </a:p>
          <a:p>
            <a:r>
              <a:rPr lang="en-US" dirty="0" smtClean="0"/>
              <a:t>Deployment Server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4, </a:t>
            </a:r>
            <a:r>
              <a:rPr lang="en-US" dirty="0" err="1" smtClean="0"/>
              <a:t>v</a:t>
            </a:r>
            <a:r>
              <a:rPr lang="en-US" dirty="0" smtClean="0"/>
              <a:t>. 2 -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Same as </a:t>
            </a:r>
            <a:r>
              <a:rPr lang="en-US" dirty="0" err="1" smtClean="0"/>
              <a:t>v</a:t>
            </a:r>
            <a:r>
              <a:rPr lang="en-US" dirty="0" smtClean="0"/>
              <a:t>. 1 but…</a:t>
            </a:r>
          </a:p>
          <a:p>
            <a:r>
              <a:rPr lang="en-US" dirty="0" smtClean="0"/>
              <a:t>Collapse Apps into Splunk infrastructure:</a:t>
            </a:r>
          </a:p>
          <a:p>
            <a:pPr lvl="1"/>
            <a:r>
              <a:rPr lang="en-US" dirty="0" smtClean="0"/>
              <a:t>MRTG?</a:t>
            </a:r>
          </a:p>
          <a:p>
            <a:pPr lvl="1"/>
            <a:r>
              <a:rPr lang="en-US" dirty="0" smtClean="0"/>
              <a:t>Syslog-NG?</a:t>
            </a:r>
          </a:p>
          <a:p>
            <a:pPr lvl="1"/>
            <a:r>
              <a:rPr lang="en-US" dirty="0" smtClean="0"/>
              <a:t>Splunk-data-gatherer hybrid?</a:t>
            </a:r>
          </a:p>
          <a:p>
            <a:r>
              <a:rPr lang="en-US" dirty="0" smtClean="0"/>
              <a:t>Deployment Server:</a:t>
            </a:r>
          </a:p>
          <a:p>
            <a:pPr lvl="1"/>
            <a:r>
              <a:rPr lang="en-US" dirty="0" smtClean="0"/>
              <a:t>Use Puppet</a:t>
            </a:r>
          </a:p>
          <a:p>
            <a:pPr lvl="1"/>
            <a:r>
              <a:rPr lang="en-US" dirty="0" smtClean="0"/>
              <a:t>Use SVN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169" y="1297520"/>
            <a:ext cx="4235773" cy="4879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Harvard University – </a:t>
            </a:r>
            <a:r>
              <a:rPr lang="en-US" i="1" dirty="0" smtClean="0"/>
              <a:t>University Network Services Group</a:t>
            </a:r>
          </a:p>
          <a:p>
            <a:pPr lvl="1"/>
            <a:r>
              <a:rPr lang="en-US" dirty="0" smtClean="0"/>
              <a:t>Serving over 2500 faculty and more than 18,000 students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Jim Donn								Management Systems</a:t>
            </a:r>
          </a:p>
          <a:p>
            <a:pPr lvl="1"/>
            <a:r>
              <a:rPr lang="en-US" dirty="0" smtClean="0"/>
              <a:t>Architect and implement Management solutions</a:t>
            </a:r>
          </a:p>
          <a:p>
            <a:pPr lvl="1"/>
            <a:r>
              <a:rPr lang="en-US" dirty="0" smtClean="0"/>
              <a:t>Deliver fault notifications</a:t>
            </a:r>
          </a:p>
          <a:p>
            <a:pPr lvl="1"/>
            <a:r>
              <a:rPr lang="en-US" dirty="0" smtClean="0"/>
              <a:t>Previously with HSBC</a:t>
            </a:r>
          </a:p>
          <a:p>
            <a:pPr lvl="1"/>
            <a:r>
              <a:rPr lang="en-US" dirty="0" smtClean="0"/>
              <a:t>13 years in IT from NOC -&gt; Sr. Engineer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Tim Hartmann							Systems Administrator</a:t>
            </a:r>
          </a:p>
          <a:p>
            <a:pPr lvl="1"/>
            <a:r>
              <a:rPr lang="en-US" dirty="0" smtClean="0"/>
              <a:t>Architect and implement Authentication solutions</a:t>
            </a:r>
          </a:p>
          <a:p>
            <a:pPr lvl="1"/>
            <a:r>
              <a:rPr lang="en-US" dirty="0" smtClean="0"/>
              <a:t>Troubleshoot various server related issues</a:t>
            </a:r>
          </a:p>
          <a:p>
            <a:pPr lvl="1"/>
            <a:r>
              <a:rPr lang="en-US" dirty="0" smtClean="0"/>
              <a:t>Previously with another division within the University</a:t>
            </a:r>
          </a:p>
          <a:p>
            <a:pPr lvl="1"/>
            <a:r>
              <a:rPr lang="en-US" dirty="0" smtClean="0"/>
              <a:t>11 Years in IT from Help Desk -&gt; Sr. Engineer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182" y="1256772"/>
            <a:ext cx="4904618" cy="4928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a users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Search heads have access to all indexers: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Two of everything for automatic redundancy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Brewed Splunk Apps /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Xen</a:t>
            </a:r>
            <a:r>
              <a:rPr lang="en-US" dirty="0" smtClean="0"/>
              <a:t> server status</a:t>
            </a:r>
          </a:p>
          <a:p>
            <a:r>
              <a:rPr lang="en-US" dirty="0" smtClean="0"/>
              <a:t>Replace legacy monitoring scripts</a:t>
            </a:r>
          </a:p>
          <a:p>
            <a:r>
              <a:rPr lang="en-US" dirty="0" smtClean="0"/>
              <a:t>Transaction based alerts for Linux and Windows</a:t>
            </a:r>
          </a:p>
          <a:p>
            <a:r>
              <a:rPr lang="en-US" dirty="0" smtClean="0"/>
              <a:t>Scripted inputs provide visibility into Network device port status (CLI only data)</a:t>
            </a:r>
          </a:p>
          <a:p>
            <a:r>
              <a:rPr lang="en-US" dirty="0" smtClean="0"/>
              <a:t>Mac Address tracking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Track-A-Mac</a:t>
            </a:r>
            <a:endParaRPr lang="en-US" dirty="0"/>
          </a:p>
        </p:txBody>
      </p:sp>
      <p:pic>
        <p:nvPicPr>
          <p:cNvPr id="6" name="Content Placeholder 5" descr="Screen shot 2011-03-09 at 3.16.07 PM.png"/>
          <p:cNvPicPr>
            <a:picLocks noGrp="1" noChangeAspect="1"/>
          </p:cNvPicPr>
          <p:nvPr>
            <p:ph idx="1"/>
          </p:nvPr>
        </p:nvPicPr>
        <p:blipFill>
          <a:blip r:embed="rId3"/>
          <a:srcRect t="-9751" b="-9751"/>
          <a:stretch>
            <a:fillRect/>
          </a:stretch>
        </p:blipFill>
        <p:spPr/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225727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b="1" dirty="0" smtClean="0"/>
              <a:t>Contact info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err="1" smtClean="0"/>
              <a:t>james_donn@harvard.edu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err="1" smtClean="0"/>
              <a:t>tim_hartmann@harvard.edu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857476"/>
            <a:ext cx="8229600" cy="2268687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Community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>
                <a:hlinkClick r:id="rId2"/>
              </a:rPr>
              <a:t>http://answers.splunk.com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u="sng" dirty="0" smtClean="0">
                <a:hlinkClick r:id="rId3"/>
              </a:rPr>
              <a:t>https://listserv.uconn.edu/cgi-bin/wa?A0=SPLUNK-L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assistant</a:t>
            </a:r>
            <a:endParaRPr lang="en-US" dirty="0"/>
          </a:p>
        </p:txBody>
      </p:sp>
      <p:pic>
        <p:nvPicPr>
          <p:cNvPr id="6" name="Content Placeholder 5" descr="Screen shot 2011-03-09 at 2.34.17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3214" b="-23214"/>
          <a:stretch>
            <a:fillRect/>
          </a:stretch>
        </p:blipFill>
        <p:spPr>
          <a:xfrm>
            <a:off x="457200" y="1590652"/>
            <a:ext cx="8229600" cy="452596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assistant</a:t>
            </a:r>
            <a:endParaRPr lang="en-US" dirty="0"/>
          </a:p>
        </p:txBody>
      </p:sp>
      <p:pic>
        <p:nvPicPr>
          <p:cNvPr id="8" name="Content Placeholder 7" descr="Screen shot 2011-03-09 at 2.28.09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7161" b="-17161"/>
          <a:stretch>
            <a:fillRect/>
          </a:stretch>
        </p:blipFill>
        <p:spPr>
          <a:xfrm>
            <a:off x="457200" y="1671398"/>
            <a:ext cx="8229600" cy="4525963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 is great!</a:t>
            </a:r>
            <a:endParaRPr lang="en-US" dirty="0"/>
          </a:p>
        </p:txBody>
      </p:sp>
      <p:pic>
        <p:nvPicPr>
          <p:cNvPr id="4" name="Content Placeholder 3" descr="Screen shot 2011-03-09 at 2.29.06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856" r="-856"/>
          <a:stretch>
            <a:fillRect/>
          </a:stretch>
        </p:blipFill>
        <p:spPr/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Stages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GUI Application builder</a:t>
            </a:r>
          </a:p>
          <a:p>
            <a:pPr lvl="1"/>
            <a:r>
              <a:rPr lang="en-US" dirty="0" smtClean="0"/>
              <a:t>Too Easy </a:t>
            </a:r>
          </a:p>
          <a:p>
            <a:r>
              <a:rPr lang="en-US" dirty="0" smtClean="0"/>
              <a:t>Simple XML</a:t>
            </a:r>
          </a:p>
          <a:p>
            <a:pPr lvl="1"/>
            <a:r>
              <a:rPr lang="en-US" dirty="0" smtClean="0"/>
              <a:t>Just about right</a:t>
            </a:r>
          </a:p>
          <a:p>
            <a:r>
              <a:rPr lang="en-US" dirty="0" smtClean="0"/>
              <a:t>Advanced XML</a:t>
            </a:r>
          </a:p>
          <a:p>
            <a:pPr lvl="1"/>
            <a:r>
              <a:rPr lang="en-US" dirty="0" smtClean="0"/>
              <a:t>You are committed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GUI Application builder</a:t>
            </a:r>
            <a:endParaRPr lang="en-US" dirty="0"/>
          </a:p>
        </p:txBody>
      </p:sp>
      <p:pic>
        <p:nvPicPr>
          <p:cNvPr id="6" name="Content Placeholder 5" descr="Screen shot 2011-03-09 at 2.18.20 PM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123092" b="-123092"/>
          <a:stretch>
            <a:fillRect/>
          </a:stretch>
        </p:blipFill>
        <p:spPr/>
      </p:pic>
      <p:pic>
        <p:nvPicPr>
          <p:cNvPr id="7" name="Content Placeholder 6" descr="Screen shot 2011-03-09 at 2.18.36 PM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21325" r="-21325"/>
          <a:stretch>
            <a:fillRect/>
          </a:stretch>
        </p:blipFill>
        <p:spPr/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GUI Application builder</a:t>
            </a:r>
            <a:endParaRPr lang="en-US" dirty="0"/>
          </a:p>
        </p:txBody>
      </p:sp>
      <p:pic>
        <p:nvPicPr>
          <p:cNvPr id="6" name="Content Placeholder 5" descr="Screen shot 2011-03-09 at 2.19.10 PM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19079" b="-19079"/>
          <a:stretch>
            <a:fillRect/>
          </a:stretch>
        </p:blipFill>
        <p:spPr/>
      </p:pic>
      <p:pic>
        <p:nvPicPr>
          <p:cNvPr id="7" name="Content Placeholder 6" descr="Screen shot 2011-03-09 at 2.19.24 PM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1939" r="-1939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Interests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Share our experiences with others</a:t>
            </a:r>
          </a:p>
          <a:p>
            <a:r>
              <a:rPr lang="en-US" dirty="0" smtClean="0"/>
              <a:t>Collaborating with like minded people</a:t>
            </a:r>
          </a:p>
          <a:p>
            <a:r>
              <a:rPr lang="en-US" dirty="0" smtClean="0"/>
              <a:t>Discuss strategies to tackle common issues</a:t>
            </a:r>
          </a:p>
          <a:p>
            <a:r>
              <a:rPr lang="en-US" dirty="0" smtClean="0"/>
              <a:t>Share solutions / code</a:t>
            </a:r>
          </a:p>
          <a:p>
            <a:r>
              <a:rPr lang="en-US" dirty="0" smtClean="0"/>
              <a:t>Endorse community activity!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GUI Application builder</a:t>
            </a:r>
            <a:endParaRPr lang="en-US" dirty="0"/>
          </a:p>
        </p:txBody>
      </p:sp>
      <p:pic>
        <p:nvPicPr>
          <p:cNvPr id="6" name="Content Placeholder 5" descr="Screen shot 2011-03-09 at 2.20.06 PM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1763" r="-1763"/>
          <a:stretch>
            <a:fillRect/>
          </a:stretch>
        </p:blipFill>
        <p:spPr>
          <a:xfrm>
            <a:off x="457200" y="1600201"/>
            <a:ext cx="2269810" cy="2543722"/>
          </a:xfrm>
        </p:spPr>
      </p:pic>
      <p:pic>
        <p:nvPicPr>
          <p:cNvPr id="7" name="Content Placeholder 6" descr="Screen shot 2011-03-09 at 2.31.31 PM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58124" b="-58124"/>
          <a:stretch>
            <a:fillRect/>
          </a:stretch>
        </p:blipFill>
        <p:spPr>
          <a:xfrm>
            <a:off x="2062503" y="2835812"/>
            <a:ext cx="6624297" cy="4865798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Simple XML</a:t>
            </a:r>
            <a:endParaRPr lang="en-US" dirty="0"/>
          </a:p>
        </p:txBody>
      </p:sp>
      <p:pic>
        <p:nvPicPr>
          <p:cNvPr id="4" name="Content Placeholder 3" descr="Screen shot 2011-03-09 at 2.40.06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3187" r="-33187"/>
          <a:stretch>
            <a:fillRect/>
          </a:stretch>
        </p:blipFill>
        <p:spPr/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XML</a:t>
            </a:r>
            <a:endParaRPr lang="en-US" dirty="0"/>
          </a:p>
        </p:txBody>
      </p:sp>
      <p:pic>
        <p:nvPicPr>
          <p:cNvPr id="6" name="Content Placeholder 5" descr="Screen shot 2010-11-10 at 11.44.23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8867" b="-886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Simple XML</a:t>
            </a:r>
            <a:endParaRPr lang="en-US" dirty="0"/>
          </a:p>
        </p:txBody>
      </p:sp>
      <p:pic>
        <p:nvPicPr>
          <p:cNvPr id="7" name="Content Placeholder 6" descr="Screen shot 2011-03-09 at 2.41.37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3745" b="-3745"/>
          <a:stretch>
            <a:fillRect/>
          </a:stretch>
        </p:blipFill>
        <p:spPr>
          <a:xfrm>
            <a:off x="457200" y="1609969"/>
            <a:ext cx="8229600" cy="4525963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Advanced XML</a:t>
            </a:r>
            <a:endParaRPr lang="en-US" dirty="0"/>
          </a:p>
        </p:txBody>
      </p:sp>
      <p:pic>
        <p:nvPicPr>
          <p:cNvPr id="4" name="Content Placeholder 3" descr="Screen shot 2011-03-09 at 2.47.27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76484" r="-276484"/>
          <a:stretch>
            <a:fillRect/>
          </a:stretch>
        </p:blipFill>
        <p:spPr/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Help = UI Examples App</a:t>
            </a:r>
            <a:endParaRPr lang="en-US" dirty="0"/>
          </a:p>
        </p:txBody>
      </p:sp>
      <p:pic>
        <p:nvPicPr>
          <p:cNvPr id="4" name="Content Placeholder 3" descr="Screen shot 2011-03-09 at 2.49.43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3437" b="-3437"/>
          <a:stretch>
            <a:fillRect/>
          </a:stretch>
        </p:blipFill>
        <p:spPr/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Security App</a:t>
            </a:r>
          </a:p>
          <a:p>
            <a:pPr lvl="1"/>
            <a:r>
              <a:rPr lang="en-US" dirty="0" smtClean="0"/>
              <a:t>Requirements TBD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Manager of Managers</a:t>
            </a:r>
          </a:p>
          <a:p>
            <a:pPr lvl="1"/>
            <a:r>
              <a:rPr lang="en-US" dirty="0" smtClean="0"/>
              <a:t>Net-SNMP trap receiver</a:t>
            </a:r>
          </a:p>
          <a:p>
            <a:pPr lvl="1"/>
            <a:r>
              <a:rPr lang="en-US" dirty="0" smtClean="0"/>
              <a:t>Migrate MRTG graphs (Non-RRD)</a:t>
            </a:r>
          </a:p>
          <a:p>
            <a:pPr lvl="1"/>
            <a:r>
              <a:rPr lang="en-US" dirty="0" smtClean="0"/>
              <a:t>Replace Cacti (RRD)</a:t>
            </a:r>
          </a:p>
          <a:p>
            <a:pPr lvl="1"/>
            <a:r>
              <a:rPr lang="en-US" dirty="0" smtClean="0"/>
              <a:t>Trend all </a:t>
            </a:r>
            <a:r>
              <a:rPr lang="en-US" dirty="0" err="1" smtClean="0"/>
              <a:t>SNMPoll</a:t>
            </a:r>
            <a:r>
              <a:rPr lang="en-US" dirty="0" smtClean="0"/>
              <a:t> and d3m0n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 – Fault Management</a:t>
            </a:r>
            <a:endParaRPr lang="en-US" dirty="0"/>
          </a:p>
        </p:txBody>
      </p:sp>
      <p:pic>
        <p:nvPicPr>
          <p:cNvPr id="7" name="Content Placeholder 6" descr="Screen shot 2010-11-10 at 11.39.49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0445" b="-1044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 – Fault Management</a:t>
            </a:r>
            <a:endParaRPr lang="en-US" dirty="0"/>
          </a:p>
        </p:txBody>
      </p:sp>
      <p:pic>
        <p:nvPicPr>
          <p:cNvPr id="7" name="Content Placeholder 6" descr="Screen shot 2010-11-10 at 11.41.00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911" b="-291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MRTG in Splunk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MRTG – legacy non-RRD</a:t>
            </a:r>
            <a:endParaRPr lang="en-US" dirty="0"/>
          </a:p>
        </p:txBody>
      </p:sp>
      <p:pic>
        <p:nvPicPr>
          <p:cNvPr id="7" name="Content Placeholder 6" descr="Screen shot 2010-09-27 at 10.58.53 AM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40069" b="-40069"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Splunk</a:t>
            </a:r>
            <a:endParaRPr lang="en-US" dirty="0"/>
          </a:p>
        </p:txBody>
      </p:sp>
      <p:pic>
        <p:nvPicPr>
          <p:cNvPr id="5" name="Content Placeholder 4" descr="Screen shot 2010-09-27 at 10.59.06 AM.pn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t="-63379" b="-6337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and Systems team have very similar needs – centralized logging.</a:t>
            </a:r>
          </a:p>
          <a:p>
            <a:r>
              <a:rPr lang="en-US" dirty="0" smtClean="0"/>
              <a:t>Teams belong to the same department, but historically act independently.</a:t>
            </a:r>
          </a:p>
          <a:p>
            <a:r>
              <a:rPr lang="en-US" dirty="0" smtClean="0"/>
              <a:t>2 independent Syslog-NG implementations.</a:t>
            </a:r>
          </a:p>
          <a:p>
            <a:endParaRPr lang="en-US" dirty="0" smtClean="0"/>
          </a:p>
          <a:p>
            <a:r>
              <a:rPr lang="en-US" dirty="0" smtClean="0"/>
              <a:t>Jim and Tim break the mold and talk to each other!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happened Tuesday…</a:t>
            </a:r>
            <a:endParaRPr lang="en-US" dirty="0"/>
          </a:p>
        </p:txBody>
      </p:sp>
      <p:pic>
        <p:nvPicPr>
          <p:cNvPr id="7" name="Content Placeholder 6" descr="Screen shot 2010-11-10 at 11.28.45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5817" b="-2581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happened last Thursday!</a:t>
            </a:r>
            <a:endParaRPr lang="en-US" dirty="0"/>
          </a:p>
        </p:txBody>
      </p:sp>
      <p:pic>
        <p:nvPicPr>
          <p:cNvPr id="4" name="Content Placeholder 3" descr="Screen shot 2010-11-09 at 5.57.58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63989" b="-6398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happened last Thursday!</a:t>
            </a:r>
            <a:endParaRPr lang="en-US" dirty="0"/>
          </a:p>
        </p:txBody>
      </p:sp>
      <p:pic>
        <p:nvPicPr>
          <p:cNvPr id="4" name="Content Placeholder 3" descr="zoom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247" r="-124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Network Management Systems Drivers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tools must scale with the rebuild of Enterprise Network Management Systems</a:t>
            </a:r>
          </a:p>
          <a:p>
            <a:r>
              <a:rPr lang="en-US" dirty="0" smtClean="0"/>
              <a:t>Syslog needs:</a:t>
            </a:r>
          </a:p>
          <a:p>
            <a:pPr lvl="1"/>
            <a:r>
              <a:rPr lang="en-US" dirty="0" smtClean="0"/>
              <a:t>Syslog aggregation</a:t>
            </a:r>
          </a:p>
          <a:p>
            <a:pPr lvl="1"/>
            <a:r>
              <a:rPr lang="en-US" dirty="0" smtClean="0"/>
              <a:t>Reliable event forwarding</a:t>
            </a:r>
          </a:p>
          <a:p>
            <a:pPr lvl="1"/>
            <a:r>
              <a:rPr lang="en-US" dirty="0" smtClean="0"/>
              <a:t>Easy to use web interface</a:t>
            </a:r>
          </a:p>
          <a:p>
            <a:pPr lvl="1"/>
            <a:r>
              <a:rPr lang="en-US" dirty="0" smtClean="0"/>
              <a:t>Centralized log viewer</a:t>
            </a:r>
          </a:p>
          <a:p>
            <a:pPr lvl="1"/>
            <a:r>
              <a:rPr lang="en-US" dirty="0" smtClean="0"/>
              <a:t>Correlation and alerting engine*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Team Drivers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to track down and resolve issues faster</a:t>
            </a:r>
          </a:p>
          <a:p>
            <a:r>
              <a:rPr lang="en-US" dirty="0" smtClean="0"/>
              <a:t>Syslog needs:</a:t>
            </a:r>
          </a:p>
          <a:p>
            <a:pPr lvl="1"/>
            <a:r>
              <a:rPr lang="en-US" dirty="0" smtClean="0"/>
              <a:t>Centralized logging</a:t>
            </a:r>
          </a:p>
          <a:p>
            <a:pPr lvl="1"/>
            <a:r>
              <a:rPr lang="en-US" dirty="0" smtClean="0"/>
              <a:t>Web based search viewer</a:t>
            </a:r>
          </a:p>
          <a:p>
            <a:pPr lvl="1"/>
            <a:r>
              <a:rPr lang="en-US" dirty="0" smtClean="0"/>
              <a:t>Role based access to logs</a:t>
            </a:r>
          </a:p>
          <a:p>
            <a:pPr lvl="1"/>
            <a:r>
              <a:rPr lang="en-US" dirty="0" smtClean="0"/>
              <a:t>Alerting</a:t>
            </a:r>
          </a:p>
          <a:p>
            <a:pPr lvl="1"/>
            <a:r>
              <a:rPr lang="en-US" dirty="0" smtClean="0"/>
              <a:t>Reporting</a:t>
            </a:r>
          </a:p>
          <a:p>
            <a:pPr lvl="1"/>
            <a:r>
              <a:rPr lang="en-US" dirty="0" smtClean="0"/>
              <a:t>Trend Analysis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data into Splunk?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UDP / TCP forwarding</a:t>
            </a:r>
          </a:p>
          <a:p>
            <a:r>
              <a:rPr lang="en-US" dirty="0" smtClean="0"/>
              <a:t>Agents</a:t>
            </a:r>
          </a:p>
          <a:p>
            <a:pPr lvl="1"/>
            <a:r>
              <a:rPr lang="en-US" dirty="0" smtClean="0"/>
              <a:t>Watch file</a:t>
            </a:r>
          </a:p>
          <a:p>
            <a:pPr lvl="1"/>
            <a:r>
              <a:rPr lang="en-US" dirty="0" smtClean="0"/>
              <a:t>Watch folder</a:t>
            </a:r>
          </a:p>
          <a:p>
            <a:pPr lvl="1"/>
            <a:r>
              <a:rPr lang="en-US" dirty="0" smtClean="0"/>
              <a:t>WMI / Event Log / Registry data</a:t>
            </a:r>
          </a:p>
          <a:p>
            <a:pPr lvl="1"/>
            <a:r>
              <a:rPr lang="en-US" dirty="0" smtClean="0"/>
              <a:t>Scripted inputs *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Tim leads Splunk evaluation, sets up server</a:t>
            </a:r>
          </a:p>
          <a:p>
            <a:pPr lvl="1"/>
            <a:r>
              <a:rPr lang="en-US" dirty="0" smtClean="0"/>
              <a:t>Simple installation</a:t>
            </a:r>
          </a:p>
          <a:p>
            <a:r>
              <a:rPr lang="en-US" dirty="0" smtClean="0"/>
              <a:t>Tim and Jim point Syslog-NG </a:t>
            </a:r>
            <a:r>
              <a:rPr lang="en-US" dirty="0" err="1" smtClean="0"/>
              <a:t>envs</a:t>
            </a:r>
            <a:r>
              <a:rPr lang="en-US" dirty="0" smtClean="0"/>
              <a:t> at Splunk</a:t>
            </a:r>
          </a:p>
          <a:p>
            <a:r>
              <a:rPr lang="en-US" dirty="0" smtClean="0"/>
              <a:t>Develop User Roles strategies</a:t>
            </a:r>
          </a:p>
          <a:p>
            <a:pPr lvl="1"/>
            <a:r>
              <a:rPr lang="en-US" dirty="0" smtClean="0"/>
              <a:t>Net Eng, NOC, Security, and Server teams </a:t>
            </a:r>
          </a:p>
          <a:p>
            <a:r>
              <a:rPr lang="en-US" dirty="0" smtClean="0"/>
              <a:t>Develop data separation strategies (KISS)</a:t>
            </a:r>
          </a:p>
          <a:p>
            <a:pPr lvl="1"/>
            <a:r>
              <a:rPr lang="en-US" dirty="0" smtClean="0"/>
              <a:t>Host names</a:t>
            </a:r>
          </a:p>
          <a:p>
            <a:pPr lvl="1"/>
            <a:r>
              <a:rPr lang="en-US" dirty="0" err="1" smtClean="0"/>
              <a:t>Sourcetypes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Indexes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 stats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400 Linux, Solaris, and Windows servers</a:t>
            </a:r>
          </a:p>
          <a:p>
            <a:r>
              <a:rPr lang="en-US" dirty="0" smtClean="0"/>
              <a:t>700 Switches and Routers</a:t>
            </a:r>
          </a:p>
          <a:p>
            <a:r>
              <a:rPr lang="en-US" dirty="0" smtClean="0"/>
              <a:t>2300 Wireless Access Points</a:t>
            </a:r>
          </a:p>
          <a:p>
            <a:r>
              <a:rPr lang="en-US" dirty="0" smtClean="0"/>
              <a:t>TACACS+ authentication logs</a:t>
            </a:r>
          </a:p>
          <a:p>
            <a:r>
              <a:rPr lang="en-US" dirty="0" smtClean="0"/>
              <a:t>VPN access logs</a:t>
            </a:r>
          </a:p>
          <a:p>
            <a:r>
              <a:rPr lang="en-US" dirty="0" smtClean="0"/>
              <a:t>DNS and DHCP logs</a:t>
            </a:r>
          </a:p>
          <a:p>
            <a:r>
              <a:rPr lang="en-US" dirty="0" smtClean="0"/>
              <a:t>50 registered Splunk users, half are regular users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2476</TotalTime>
  <Words>1444</Words>
  <Application>Microsoft Macintosh PowerPoint</Application>
  <PresentationFormat>On-screen Show (4:3)</PresentationFormat>
  <Paragraphs>292</Paragraphs>
  <Slides>42</Slides>
  <Notes>22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How Splunk Manages Our Junk</vt:lpstr>
      <vt:lpstr>About us</vt:lpstr>
      <vt:lpstr>Our Interests</vt:lpstr>
      <vt:lpstr>Day 0</vt:lpstr>
      <vt:lpstr>Network Management Systems Drivers</vt:lpstr>
      <vt:lpstr>Systems Team Drivers </vt:lpstr>
      <vt:lpstr>How to get data into Splunk?</vt:lpstr>
      <vt:lpstr>Evaluation</vt:lpstr>
      <vt:lpstr>Installation stats</vt:lpstr>
      <vt:lpstr>Phase 1 Hardware and Strategies</vt:lpstr>
      <vt:lpstr>Phase 1 – Basic syslog, “just get it in”</vt:lpstr>
      <vt:lpstr>Closer look at Syslog-NG</vt:lpstr>
      <vt:lpstr>Phase 2 – More logs!</vt:lpstr>
      <vt:lpstr>Phase 3 – Agents and Indexes</vt:lpstr>
      <vt:lpstr>Snapshot after implementing more indexes</vt:lpstr>
      <vt:lpstr>Splunk growth around the same time</vt:lpstr>
      <vt:lpstr>Phase 4 Hardware and Strategies</vt:lpstr>
      <vt:lpstr>Phase 4 – Apps and Security</vt:lpstr>
      <vt:lpstr>Phase 4, v. 2 - Apps</vt:lpstr>
      <vt:lpstr>From a users perspective</vt:lpstr>
      <vt:lpstr>Home Brewed Splunk Apps / Usage</vt:lpstr>
      <vt:lpstr>Track-A-Mac</vt:lpstr>
      <vt:lpstr>Additional info</vt:lpstr>
      <vt:lpstr>Search assistant</vt:lpstr>
      <vt:lpstr>Search assistant</vt:lpstr>
      <vt:lpstr>Documentation is great!</vt:lpstr>
      <vt:lpstr>Development Stages</vt:lpstr>
      <vt:lpstr>GUI Application builder</vt:lpstr>
      <vt:lpstr>GUI Application builder</vt:lpstr>
      <vt:lpstr>GUI Application builder</vt:lpstr>
      <vt:lpstr>Simple XML</vt:lpstr>
      <vt:lpstr>Simple XML</vt:lpstr>
      <vt:lpstr>Simple XML</vt:lpstr>
      <vt:lpstr>Advanced XML</vt:lpstr>
      <vt:lpstr>Help = UI Examples App</vt:lpstr>
      <vt:lpstr>Future Apps</vt:lpstr>
      <vt:lpstr>MoM – Fault Management</vt:lpstr>
      <vt:lpstr>MoM – Fault Management</vt:lpstr>
      <vt:lpstr>MRTG in Splunk</vt:lpstr>
      <vt:lpstr>This happened Tuesday…</vt:lpstr>
      <vt:lpstr>This happened last Thursday!</vt:lpstr>
      <vt:lpstr>This happened last Thursday!</vt:lpstr>
    </vt:vector>
  </TitlesOfParts>
  <Company>Harvard University</Company>
  <LinksUpToDate>false</LinksUpToDate>
  <SharedDoc>false</SharedDoc>
  <HyperlinksChanged>false</HyperlinksChanged>
  <AppVersion>12.0258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Splunk implementation</dc:title>
  <dc:creator>James Donn</dc:creator>
  <cp:lastModifiedBy>James Donn</cp:lastModifiedBy>
  <cp:revision>186</cp:revision>
  <dcterms:created xsi:type="dcterms:W3CDTF">2011-03-11T18:52:27Z</dcterms:created>
  <dcterms:modified xsi:type="dcterms:W3CDTF">2011-03-11T19:03:05Z</dcterms:modified>
</cp:coreProperties>
</file>